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20" r:id="rId6"/>
    <p:sldMasterId id="2147483732" r:id="rId7"/>
    <p:sldMasterId id="2147483744" r:id="rId8"/>
    <p:sldMasterId id="2147483756" r:id="rId9"/>
    <p:sldMasterId id="2147483768" r:id="rId10"/>
    <p:sldMasterId id="2147483780" r:id="rId11"/>
    <p:sldMasterId id="2147483792" r:id="rId12"/>
  </p:sld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83697A3-C107-406B-B092-A5AFD0DEFC2A}" type="datetimeFigureOut">
              <a:rPr lang="en-US" smtClean="0"/>
              <a:pPr/>
              <a:t>9/12/2013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8D13B0F-74F4-48A4-AF1F-4D81ED9CA6D5}"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8D13B0F-74F4-48A4-AF1F-4D81ED9CA6D5}"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83697A3-C107-406B-B092-A5AFD0DEFC2A}" type="datetimeFigureOut">
              <a:rPr lang="en-US" smtClean="0"/>
              <a:pPr/>
              <a:t>9/12/2013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8D13B0F-74F4-48A4-AF1F-4D81ED9CA6D5}"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83697A3-C107-406B-B092-A5AFD0DEFC2A}" type="datetimeFigureOut">
              <a:rPr lang="en-US" smtClean="0"/>
              <a:pPr/>
              <a:t>9/12/2013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8D13B0F-74F4-48A4-AF1F-4D81ED9CA6D5}"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83697A3-C107-406B-B092-A5AFD0DEFC2A}" type="datetimeFigureOut">
              <a:rPr lang="en-US" smtClean="0"/>
              <a:pPr/>
              <a:t>9/12/2013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83697A3-C107-406B-B092-A5AFD0DEFC2A}" type="datetimeFigureOut">
              <a:rPr lang="en-US" smtClean="0"/>
              <a:pPr/>
              <a:t>9/12/2013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8D13B0F-74F4-48A4-AF1F-4D81ED9CA6D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83697A3-C107-406B-B092-A5AFD0DEFC2A}" type="datetimeFigureOut">
              <a:rPr lang="en-US" smtClean="0"/>
              <a:pPr/>
              <a:t>9/12/2013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8D13B0F-74F4-48A4-AF1F-4D81ED9CA6D5}"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8D13B0F-74F4-48A4-AF1F-4D81ED9CA6D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83697A3-C107-406B-B092-A5AFD0DEFC2A}" type="datetimeFigureOut">
              <a:rPr lang="en-US" smtClean="0"/>
              <a:pPr/>
              <a:t>9/12/2013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8D13B0F-74F4-48A4-AF1F-4D81ED9CA6D5}"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8D13B0F-74F4-48A4-AF1F-4D81ED9CA6D5}"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83697A3-C107-406B-B092-A5AFD0DEFC2A}" type="datetimeFigureOut">
              <a:rPr lang="en-US" smtClean="0"/>
              <a:pPr/>
              <a:t>9/12/2013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8D13B0F-74F4-48A4-AF1F-4D81ED9CA6D5}"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83697A3-C107-406B-B092-A5AFD0DEFC2A}" type="datetimeFigureOut">
              <a:rPr lang="en-US" smtClean="0"/>
              <a:pPr/>
              <a:t>9/12/2013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8D13B0F-74F4-48A4-AF1F-4D81ED9CA6D5}"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83697A3-C107-406B-B092-A5AFD0DEFC2A}" type="datetimeFigureOut">
              <a:rPr lang="en-US" smtClean="0"/>
              <a:pPr/>
              <a:t>9/12/2013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83697A3-C107-406B-B092-A5AFD0DEFC2A}" type="datetimeFigureOut">
              <a:rPr lang="en-US" smtClean="0"/>
              <a:pPr/>
              <a:t>9/12/2013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8D13B0F-74F4-48A4-AF1F-4D81ED9CA6D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83697A3-C107-406B-B092-A5AFD0DEFC2A}" type="datetimeFigureOut">
              <a:rPr lang="en-US" smtClean="0"/>
              <a:pPr/>
              <a:t>9/12/2013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8D13B0F-74F4-48A4-AF1F-4D81ED9CA6D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8D13B0F-74F4-48A4-AF1F-4D81ED9CA6D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83697A3-C107-406B-B092-A5AFD0DEFC2A}" type="datetimeFigureOut">
              <a:rPr lang="en-US" smtClean="0"/>
              <a:pPr/>
              <a:t>9/12/2013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8D13B0F-74F4-48A4-AF1F-4D81ED9CA6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8D13B0F-74F4-48A4-AF1F-4D81ED9CA6D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83697A3-C107-406B-B092-A5AFD0DEFC2A}" type="datetimeFigureOut">
              <a:rPr lang="en-US" smtClean="0"/>
              <a:pPr/>
              <a:t>9/12/2013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8D13B0F-74F4-48A4-AF1F-4D81ED9CA6D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83697A3-C107-406B-B092-A5AFD0DEFC2A}" type="datetimeFigureOut">
              <a:rPr lang="en-US" smtClean="0"/>
              <a:pPr/>
              <a:t>9/12/2013</a:t>
            </a:fld>
            <a:endParaRPr lang="en-US"/>
          </a:p>
        </p:txBody>
      </p:sp>
      <p:sp>
        <p:nvSpPr>
          <p:cNvPr id="10" name="Slide Number Placeholder 9"/>
          <p:cNvSpPr>
            <a:spLocks noGrp="1"/>
          </p:cNvSpPr>
          <p:nvPr>
            <p:ph type="sldNum" sz="quarter" idx="16"/>
          </p:nvPr>
        </p:nvSpPr>
        <p:spPr/>
        <p:txBody>
          <a:bodyPr rtlCol="0"/>
          <a:lstStyle/>
          <a:p>
            <a:fld id="{78D13B0F-74F4-48A4-AF1F-4D81ED9CA6D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83697A3-C107-406B-B092-A5AFD0DEFC2A}" type="datetimeFigureOut">
              <a:rPr lang="en-US" smtClean="0"/>
              <a:pPr/>
              <a:t>9/12/2013</a:t>
            </a:fld>
            <a:endParaRPr lang="en-US"/>
          </a:p>
        </p:txBody>
      </p:sp>
      <p:sp>
        <p:nvSpPr>
          <p:cNvPr id="12" name="Slide Number Placeholder 11"/>
          <p:cNvSpPr>
            <a:spLocks noGrp="1"/>
          </p:cNvSpPr>
          <p:nvPr>
            <p:ph type="sldNum" sz="quarter" idx="16"/>
          </p:nvPr>
        </p:nvSpPr>
        <p:spPr/>
        <p:txBody>
          <a:bodyPr rtlCol="0"/>
          <a:lstStyle/>
          <a:p>
            <a:fld id="{78D13B0F-74F4-48A4-AF1F-4D81ED9CA6D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3697A3-C107-406B-B092-A5AFD0DEFC2A}" type="datetimeFigureOut">
              <a:rPr lang="en-US" smtClean="0"/>
              <a:pPr/>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3697A3-C107-406B-B092-A5AFD0DEFC2A}" type="datetimeFigureOut">
              <a:rPr lang="en-US" smtClean="0"/>
              <a:pPr/>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8D13B0F-74F4-48A4-AF1F-4D81ED9CA6D5}"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697A3-C107-406B-B092-A5AFD0DEFC2A}" type="datetimeFigureOut">
              <a:rPr lang="en-US" smtClean="0"/>
              <a:pPr/>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8D13B0F-74F4-48A4-AF1F-4D81ED9CA6D5}"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8D13B0F-74F4-48A4-AF1F-4D81ED9CA6D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83697A3-C107-406B-B092-A5AFD0DEFC2A}" type="datetimeFigureOut">
              <a:rPr lang="en-US" smtClean="0"/>
              <a:pPr/>
              <a:t>9/12/2013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8D13B0F-74F4-48A4-AF1F-4D81ED9CA6D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8D13B0F-74F4-48A4-AF1F-4D81ED9CA6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83697A3-C107-406B-B092-A5AFD0DEFC2A}" type="datetimeFigureOut">
              <a:rPr lang="en-US" smtClean="0"/>
              <a:pPr/>
              <a:t>9/12/2013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8D13B0F-74F4-48A4-AF1F-4D81ED9CA6D5}"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3697A3-C107-406B-B092-A5AFD0DEFC2A}" type="datetimeFigureOut">
              <a:rPr lang="en-US" smtClean="0"/>
              <a:pPr/>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83697A3-C107-406B-B092-A5AFD0DEFC2A}" type="datetimeFigureOut">
              <a:rPr lang="en-US" smtClean="0"/>
              <a:pPr/>
              <a:t>9/12/2013</a:t>
            </a:fld>
            <a:endParaRPr lang="en-US"/>
          </a:p>
        </p:txBody>
      </p:sp>
      <p:sp>
        <p:nvSpPr>
          <p:cNvPr id="27" name="Slide Number Placeholder 26"/>
          <p:cNvSpPr>
            <a:spLocks noGrp="1"/>
          </p:cNvSpPr>
          <p:nvPr>
            <p:ph type="sldNum" sz="quarter" idx="11"/>
          </p:nvPr>
        </p:nvSpPr>
        <p:spPr/>
        <p:txBody>
          <a:bodyPr rtlCol="0"/>
          <a:lstStyle/>
          <a:p>
            <a:fld id="{78D13B0F-74F4-48A4-AF1F-4D81ED9CA6D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83697A3-C107-406B-B092-A5AFD0DEFC2A}" type="datetimeFigureOut">
              <a:rPr lang="en-US" smtClean="0"/>
              <a:pPr/>
              <a:t>9/12/2013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8D13B0F-74F4-48A4-AF1F-4D81ED9CA6D5}"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697A3-C107-406B-B092-A5AFD0DEFC2A}" type="datetimeFigureOut">
              <a:rPr lang="en-US" smtClean="0"/>
              <a:pPr/>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83697A3-C107-406B-B092-A5AFD0DEFC2A}" type="datetimeFigureOut">
              <a:rPr lang="en-US" smtClean="0"/>
              <a:pPr/>
              <a:t>9/12/2013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8D13B0F-74F4-48A4-AF1F-4D81ED9CA6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8D13B0F-74F4-48A4-AF1F-4D81ED9CA6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697A3-C107-406B-B092-A5AFD0DEFC2A}" type="datetimeFigureOut">
              <a:rPr lang="en-US" smtClean="0"/>
              <a:pPr/>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83697A3-C107-406B-B092-A5AFD0DEFC2A}" type="datetimeFigureOut">
              <a:rPr lang="en-US" smtClean="0"/>
              <a:pPr/>
              <a:t>9/12/2013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D13B0F-74F4-48A4-AF1F-4D81ED9CA6D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D13B0F-74F4-48A4-AF1F-4D81ED9CA6D5}"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8D13B0F-74F4-48A4-AF1F-4D81ED9CA6D5}"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83697A3-C107-406B-B092-A5AFD0DEFC2A}" type="datetimeFigureOut">
              <a:rPr lang="en-US" smtClean="0"/>
              <a:pPr/>
              <a:t>9/12/2013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8D13B0F-74F4-48A4-AF1F-4D81ED9CA6D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8D13B0F-74F4-48A4-AF1F-4D81ED9CA6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83697A3-C107-406B-B092-A5AFD0DEFC2A}" type="datetimeFigureOut">
              <a:rPr lang="en-US" smtClean="0"/>
              <a:pPr/>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3697A3-C107-406B-B092-A5AFD0DEFC2A}" type="datetimeFigureOut">
              <a:rPr lang="en-US" smtClean="0"/>
              <a:pPr/>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697A3-C107-406B-B092-A5AFD0DEFC2A}" type="datetimeFigureOut">
              <a:rPr lang="en-US" smtClean="0"/>
              <a:pPr/>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83697A3-C107-406B-B092-A5AFD0DEFC2A}" type="datetimeFigureOut">
              <a:rPr lang="en-US" smtClean="0"/>
              <a:pPr/>
              <a:t>9/12/2013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8D13B0F-74F4-48A4-AF1F-4D81ED9CA6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83697A3-C107-406B-B092-A5AFD0DEFC2A}" type="datetimeFigureOut">
              <a:rPr lang="en-US" smtClean="0"/>
              <a:pPr/>
              <a:t>9/12/2013</a:t>
            </a:fld>
            <a:endParaRPr lang="en-US"/>
          </a:p>
        </p:txBody>
      </p:sp>
      <p:sp>
        <p:nvSpPr>
          <p:cNvPr id="9" name="Slide Number Placeholder 8"/>
          <p:cNvSpPr>
            <a:spLocks noGrp="1"/>
          </p:cNvSpPr>
          <p:nvPr>
            <p:ph type="sldNum" sz="quarter" idx="15"/>
          </p:nvPr>
        </p:nvSpPr>
        <p:spPr/>
        <p:txBody>
          <a:bodyPr rtlCol="0"/>
          <a:lstStyle/>
          <a:p>
            <a:fld id="{78D13B0F-74F4-48A4-AF1F-4D81ED9CA6D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8D13B0F-74F4-48A4-AF1F-4D81ED9CA6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83697A3-C107-406B-B092-A5AFD0DEFC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13B0F-74F4-48A4-AF1F-4D81ED9CA6D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83697A3-C107-406B-B092-A5AFD0DEFC2A}" type="datetimeFigureOut">
              <a:rPr lang="en-US" smtClean="0"/>
              <a:pPr/>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13B0F-74F4-48A4-AF1F-4D81ED9CA6D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83697A3-C107-406B-B092-A5AFD0DEFC2A}" type="datetimeFigureOut">
              <a:rPr lang="en-US" smtClean="0"/>
              <a:pPr/>
              <a:t>9/12/2013</a:t>
            </a:fld>
            <a:endParaRPr lang="en-US"/>
          </a:p>
        </p:txBody>
      </p:sp>
      <p:sp>
        <p:nvSpPr>
          <p:cNvPr id="7" name="Slide Number Placeholder 6"/>
          <p:cNvSpPr>
            <a:spLocks noGrp="1"/>
          </p:cNvSpPr>
          <p:nvPr>
            <p:ph type="sldNum" sz="quarter" idx="11"/>
          </p:nvPr>
        </p:nvSpPr>
        <p:spPr/>
        <p:txBody>
          <a:bodyPr rtlCol="0"/>
          <a:lstStyle/>
          <a:p>
            <a:fld id="{78D13B0F-74F4-48A4-AF1F-4D81ED9CA6D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697A3-C107-406B-B092-A5AFD0DEFC2A}" type="datetimeFigureOut">
              <a:rPr lang="en-US" smtClean="0"/>
              <a:pPr/>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3697A3-C107-406B-B092-A5AFD0DEFC2A}" type="datetimeFigureOut">
              <a:rPr lang="en-US" smtClean="0"/>
              <a:pPr/>
              <a:t>9/12/2013</a:t>
            </a:fld>
            <a:endParaRPr lang="en-US"/>
          </a:p>
        </p:txBody>
      </p:sp>
      <p:sp>
        <p:nvSpPr>
          <p:cNvPr id="22" name="Slide Number Placeholder 21"/>
          <p:cNvSpPr>
            <a:spLocks noGrp="1"/>
          </p:cNvSpPr>
          <p:nvPr>
            <p:ph type="sldNum" sz="quarter" idx="15"/>
          </p:nvPr>
        </p:nvSpPr>
        <p:spPr/>
        <p:txBody>
          <a:bodyPr rtlCol="0"/>
          <a:lstStyle/>
          <a:p>
            <a:fld id="{78D13B0F-74F4-48A4-AF1F-4D81ED9CA6D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83697A3-C107-406B-B092-A5AFD0DEFC2A}" type="datetimeFigureOut">
              <a:rPr lang="en-US" smtClean="0"/>
              <a:pPr/>
              <a:t>9/12/2013</a:t>
            </a:fld>
            <a:endParaRPr lang="en-US"/>
          </a:p>
        </p:txBody>
      </p:sp>
      <p:sp>
        <p:nvSpPr>
          <p:cNvPr id="18" name="Slide Number Placeholder 17"/>
          <p:cNvSpPr>
            <a:spLocks noGrp="1"/>
          </p:cNvSpPr>
          <p:nvPr>
            <p:ph type="sldNum" sz="quarter" idx="11"/>
          </p:nvPr>
        </p:nvSpPr>
        <p:spPr/>
        <p:txBody>
          <a:bodyPr rtlCol="0"/>
          <a:lstStyle/>
          <a:p>
            <a:fld id="{78D13B0F-74F4-48A4-AF1F-4D81ED9CA6D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697A3-C107-406B-B092-A5AFD0DEFC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13B0F-74F4-48A4-AF1F-4D81ED9CA6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697A3-C107-406B-B092-A5AFD0DEFC2A}" type="datetimeFigureOut">
              <a:rPr lang="en-US" smtClean="0"/>
              <a:pPr/>
              <a:t>9/12/2013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13B0F-74F4-48A4-AF1F-4D81ED9CA6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83697A3-C107-406B-B092-A5AFD0DEFC2A}" type="datetimeFigureOut">
              <a:rPr lang="en-US" smtClean="0"/>
              <a:pPr/>
              <a:t>9/12/2013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8D13B0F-74F4-48A4-AF1F-4D81ED9CA6D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83697A3-C107-406B-B092-A5AFD0DEFC2A}" type="datetimeFigureOut">
              <a:rPr lang="en-US" smtClean="0"/>
              <a:pPr/>
              <a:t>9/12/2013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8D13B0F-74F4-48A4-AF1F-4D81ED9CA6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83697A3-C107-406B-B092-A5AFD0DEFC2A}" type="datetimeFigureOut">
              <a:rPr lang="en-US" smtClean="0"/>
              <a:pPr/>
              <a:t>9/12/2013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8D13B0F-74F4-48A4-AF1F-4D81ED9CA6D5}"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83697A3-C107-406B-B092-A5AFD0DEFC2A}" type="datetimeFigureOut">
              <a:rPr lang="en-US" smtClean="0"/>
              <a:pPr/>
              <a:t>9/12/2013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8D13B0F-74F4-48A4-AF1F-4D81ED9CA6D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83697A3-C107-406B-B092-A5AFD0DEFC2A}" type="datetimeFigureOut">
              <a:rPr lang="en-US" smtClean="0"/>
              <a:pPr/>
              <a:t>9/12/2013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8D13B0F-74F4-48A4-AF1F-4D81ED9CA6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83697A3-C107-406B-B092-A5AFD0DEFC2A}" type="datetimeFigureOut">
              <a:rPr lang="en-US" smtClean="0"/>
              <a:pPr/>
              <a:t>9/12/2013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8D13B0F-74F4-48A4-AF1F-4D81ED9CA6D5}"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83697A3-C107-406B-B092-A5AFD0DEFC2A}" type="datetimeFigureOut">
              <a:rPr lang="en-US" smtClean="0"/>
              <a:pPr/>
              <a:t>9/12/2013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8D13B0F-74F4-48A4-AF1F-4D81ED9CA6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83697A3-C107-406B-B092-A5AFD0DEFC2A}" type="datetimeFigureOut">
              <a:rPr lang="en-US" smtClean="0"/>
              <a:pPr/>
              <a:t>9/12/2013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8D13B0F-74F4-48A4-AF1F-4D81ED9CA6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83697A3-C107-406B-B092-A5AFD0DEFC2A}" type="datetimeFigureOut">
              <a:rPr lang="en-US" smtClean="0"/>
              <a:pPr/>
              <a:t>9/12/2013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8D13B0F-74F4-48A4-AF1F-4D81ED9CA6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83697A3-C107-406B-B092-A5AFD0DEFC2A}" type="datetimeFigureOut">
              <a:rPr lang="en-US" smtClean="0"/>
              <a:pPr/>
              <a:t>9/12/2013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D13B0F-74F4-48A4-AF1F-4D81ED9CA6D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83697A3-C107-406B-B092-A5AFD0DEFC2A}" type="datetimeFigureOut">
              <a:rPr lang="en-US" smtClean="0"/>
              <a:pPr/>
              <a:t>9/12/2013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8D13B0F-74F4-48A4-AF1F-4D81ED9CA6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838200" y="457200"/>
            <a:ext cx="7315200" cy="1752600"/>
          </a:xfrm>
          <a:prstGeom prst="rect">
            <a:avLst/>
          </a:prstGeom>
        </p:spPr>
        <p:txBody>
          <a:bodyPr wrap="none" fromWordArt="1">
            <a:prstTxWarp prst="textDeflate">
              <a:avLst>
                <a:gd name="adj" fmla="val 26227"/>
              </a:avLst>
            </a:prstTxWarp>
          </a:bodyPr>
          <a:lstStyle/>
          <a:p>
            <a:pPr algn="ctr"/>
            <a:r>
              <a:rPr lang="en-US" sz="3600" kern="10" dirty="0">
                <a:ln w="9525">
                  <a:solidFill>
                    <a:srgbClr val="000000"/>
                  </a:solidFill>
                  <a:round/>
                  <a:headEnd/>
                  <a:tailEnd/>
                </a:ln>
                <a:solidFill>
                  <a:schemeClr val="accent3">
                    <a:lumMod val="60000"/>
                    <a:lumOff val="40000"/>
                  </a:schemeClr>
                </a:solidFill>
                <a:effectLst>
                  <a:outerShdw dist="109250" dir="3267739" algn="ctr" rotWithShape="0">
                    <a:srgbClr val="000099">
                      <a:alpha val="50000"/>
                    </a:srgbClr>
                  </a:outerShdw>
                </a:effectLst>
                <a:latin typeface="Impact"/>
              </a:rPr>
              <a:t>NAMASKAR</a:t>
            </a:r>
          </a:p>
        </p:txBody>
      </p:sp>
      <p:sp>
        <p:nvSpPr>
          <p:cNvPr id="5" name="Text Box 6"/>
          <p:cNvSpPr txBox="1">
            <a:spLocks noChangeArrowheads="1"/>
          </p:cNvSpPr>
          <p:nvPr/>
        </p:nvSpPr>
        <p:spPr bwMode="auto">
          <a:xfrm>
            <a:off x="3581400" y="2057400"/>
            <a:ext cx="2057400" cy="701675"/>
          </a:xfrm>
          <a:prstGeom prst="rect">
            <a:avLst/>
          </a:prstGeom>
          <a:noFill/>
          <a:ln w="9525">
            <a:noFill/>
            <a:miter lim="800000"/>
            <a:headEnd/>
            <a:tailEnd/>
          </a:ln>
        </p:spPr>
        <p:txBody>
          <a:bodyPr>
            <a:spAutoFit/>
          </a:bodyPr>
          <a:lstStyle/>
          <a:p>
            <a:pPr algn="ctr" eaLnBrk="0" hangingPunct="0">
              <a:spcBef>
                <a:spcPct val="50000"/>
              </a:spcBef>
            </a:pPr>
            <a:r>
              <a:rPr lang="en-US" sz="4000" dirty="0">
                <a:solidFill>
                  <a:srgbClr val="0000FF"/>
                </a:solidFill>
                <a:latin typeface="Monotype Corsiva" pitchFamily="66" charset="0"/>
              </a:rPr>
              <a:t>From</a:t>
            </a:r>
          </a:p>
        </p:txBody>
      </p:sp>
      <p:sp>
        <p:nvSpPr>
          <p:cNvPr id="6" name="Text Box 4"/>
          <p:cNvSpPr txBox="1">
            <a:spLocks noChangeArrowheads="1"/>
          </p:cNvSpPr>
          <p:nvPr/>
        </p:nvSpPr>
        <p:spPr bwMode="auto">
          <a:xfrm>
            <a:off x="457200" y="2667000"/>
            <a:ext cx="8229600" cy="701675"/>
          </a:xfrm>
          <a:prstGeom prst="rect">
            <a:avLst/>
          </a:prstGeom>
          <a:noFill/>
          <a:ln w="9525">
            <a:noFill/>
            <a:miter lim="800000"/>
            <a:headEnd/>
            <a:tailEnd/>
          </a:ln>
          <a:effectLst>
            <a:outerShdw dist="56796" dir="1593903" algn="ctr" rotWithShape="0">
              <a:schemeClr val="hlink">
                <a:alpha val="50000"/>
              </a:schemeClr>
            </a:outerShdw>
          </a:effectLst>
        </p:spPr>
        <p:txBody>
          <a:bodyPr>
            <a:spAutoFit/>
          </a:bodyPr>
          <a:lstStyle/>
          <a:p>
            <a:pPr algn="ctr" eaLnBrk="0" hangingPunct="0">
              <a:spcBef>
                <a:spcPct val="50000"/>
              </a:spcBef>
              <a:defRPr/>
            </a:pPr>
            <a:r>
              <a:rPr lang="en-US" sz="4000" b="1" dirty="0">
                <a:solidFill>
                  <a:srgbClr val="0000FF"/>
                </a:solidFill>
                <a:effectLst>
                  <a:outerShdw blurRad="38100" dist="38100" dir="2700000" algn="tl">
                    <a:srgbClr val="C0C0C0"/>
                  </a:outerShdw>
                </a:effectLst>
                <a:latin typeface="Verdana" pitchFamily="34" charset="0"/>
              </a:rPr>
              <a:t>NEPAL ARADHANA SAMAJ</a:t>
            </a:r>
          </a:p>
        </p:txBody>
      </p:sp>
      <p:sp>
        <p:nvSpPr>
          <p:cNvPr id="7" name="Text Box 7"/>
          <p:cNvSpPr txBox="1">
            <a:spLocks noChangeArrowheads="1"/>
          </p:cNvSpPr>
          <p:nvPr/>
        </p:nvSpPr>
        <p:spPr bwMode="auto">
          <a:xfrm>
            <a:off x="2438400" y="3429000"/>
            <a:ext cx="426720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rgbClr val="000000"/>
                </a:solidFill>
                <a:latin typeface="Verdana" pitchFamily="34" charset="0"/>
              </a:rPr>
              <a:t>(KARUNA BHAWAN)</a:t>
            </a:r>
          </a:p>
        </p:txBody>
      </p:sp>
      <p:sp>
        <p:nvSpPr>
          <p:cNvPr id="8" name="Text Box 7"/>
          <p:cNvSpPr txBox="1">
            <a:spLocks noChangeArrowheads="1"/>
          </p:cNvSpPr>
          <p:nvPr/>
        </p:nvSpPr>
        <p:spPr bwMode="auto">
          <a:xfrm>
            <a:off x="1371600" y="5791200"/>
            <a:ext cx="6858000" cy="523220"/>
          </a:xfrm>
          <a:prstGeom prst="rect">
            <a:avLst/>
          </a:prstGeom>
          <a:noFill/>
          <a:ln w="9525">
            <a:noFill/>
            <a:miter lim="800000"/>
            <a:headEnd/>
            <a:tailEnd/>
          </a:ln>
        </p:spPr>
        <p:txBody>
          <a:bodyPr wrap="square">
            <a:spAutoFit/>
          </a:bodyPr>
          <a:lstStyle/>
          <a:p>
            <a:pPr algn="ctr" eaLnBrk="0" hangingPunct="0">
              <a:spcBef>
                <a:spcPct val="50000"/>
              </a:spcBef>
            </a:pPr>
            <a:r>
              <a:rPr lang="en-U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latin typeface="Verdana" pitchFamily="34" charset="0"/>
              </a:rPr>
              <a:t>FY 2069-070 B.S. (2012-13 A.D.)</a:t>
            </a:r>
            <a:endParaRPr lang="en-US" sz="2800" b="1"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latin typeface="Verdana" pitchFamily="34" charset="0"/>
            </a:endParaRPr>
          </a:p>
        </p:txBody>
      </p:sp>
      <p:sp>
        <p:nvSpPr>
          <p:cNvPr id="9" name="Text Box 7"/>
          <p:cNvSpPr txBox="1">
            <a:spLocks noChangeArrowheads="1"/>
          </p:cNvSpPr>
          <p:nvPr/>
        </p:nvSpPr>
        <p:spPr bwMode="auto">
          <a:xfrm>
            <a:off x="2514600" y="4495800"/>
            <a:ext cx="4267200" cy="519113"/>
          </a:xfrm>
          <a:prstGeom prst="rect">
            <a:avLst/>
          </a:prstGeom>
          <a:noFill/>
          <a:ln w="9525">
            <a:noFill/>
            <a:miter lim="800000"/>
            <a:headEnd/>
            <a:tailEnd/>
          </a:ln>
          <a:effectLst>
            <a:outerShdw blurRad="50800" dist="38100" dir="16200000" rotWithShape="0">
              <a:prstClr val="black">
                <a:alpha val="40000"/>
              </a:prstClr>
            </a:outerShdw>
          </a:effectLst>
        </p:spPr>
        <p:txBody>
          <a:bodyPr>
            <a:spAutoFit/>
          </a:bodyPr>
          <a:lstStyle/>
          <a:p>
            <a:pPr algn="ctr" eaLnBrk="0" hangingPunct="0">
              <a:spcBef>
                <a:spcPct val="50000"/>
              </a:spcBef>
            </a:pPr>
            <a:r>
              <a:rPr lang="en-US" sz="2800" b="1" dirty="0" smtClean="0">
                <a:solidFill>
                  <a:srgbClr val="7030A0"/>
                </a:solidFill>
                <a:latin typeface="Copperplate Gothic Bold" pitchFamily="34" charset="0"/>
              </a:rPr>
              <a:t>Annual Progress</a:t>
            </a:r>
            <a:endParaRPr lang="en-US" sz="2800" b="1" dirty="0">
              <a:solidFill>
                <a:srgbClr val="7030A0"/>
              </a:solidFill>
              <a:latin typeface="Copperplate Gothic Bold"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8"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par>
                          <p:cTn id="13" fill="hold">
                            <p:stCondLst>
                              <p:cond delay="3000"/>
                            </p:stCondLst>
                            <p:childTnLst>
                              <p:par>
                                <p:cTn id="14" presetID="5"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2000"/>
                                        <p:tgtEl>
                                          <p:spTgt spid="6"/>
                                        </p:tgtEl>
                                      </p:cBhvr>
                                    </p:animEffect>
                                  </p:childTnLst>
                                </p:cTn>
                              </p:par>
                            </p:childTnLst>
                          </p:cTn>
                        </p:par>
                        <p:par>
                          <p:cTn id="17" fill="hold">
                            <p:stCondLst>
                              <p:cond delay="5000"/>
                            </p:stCondLst>
                            <p:childTnLst>
                              <p:par>
                                <p:cTn id="18" presetID="2" presetClass="entr" presetSubtype="8" fill="hold" grpId="0" nodeType="afterEffect">
                                  <p:stCondLst>
                                    <p:cond delay="0"/>
                                  </p:stCondLst>
                                  <p:iterate type="wd">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0-#ppt_w/2"/>
                                          </p:val>
                                        </p:tav>
                                        <p:tav tm="100000">
                                          <p:val>
                                            <p:strVal val="#ppt_x"/>
                                          </p:val>
                                        </p:tav>
                                      </p:tavLst>
                                    </p:anim>
                                    <p:anim calcmode="lin" valueType="num">
                                      <p:cBhvr additive="base">
                                        <p:cTn id="21" dur="20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7600"/>
                            </p:stCondLst>
                            <p:childTnLst>
                              <p:par>
                                <p:cTn id="23" presetID="4"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2000"/>
                                        <p:tgtEl>
                                          <p:spTgt spid="9"/>
                                        </p:tgtEl>
                                      </p:cBhvr>
                                    </p:animEffect>
                                  </p:childTnLst>
                                </p:cTn>
                              </p:par>
                            </p:childTnLst>
                          </p:cTn>
                        </p:par>
                        <p:par>
                          <p:cTn id="26" fill="hold">
                            <p:stCondLst>
                              <p:cond delay="9600"/>
                            </p:stCondLst>
                            <p:childTnLst>
                              <p:par>
                                <p:cTn id="27" presetID="8"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amond(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28600" y="1365409"/>
            <a:ext cx="8610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accent2">
                    <a:lumMod val="40000"/>
                    <a:lumOff val="60000"/>
                  </a:schemeClr>
                </a:solidFill>
                <a:effectLst/>
                <a:latin typeface="Arial" pitchFamily="34" charset="0"/>
                <a:ea typeface="Calibri" pitchFamily="34" charset="0"/>
                <a:cs typeface="Arial" pitchFamily="34" charset="0"/>
              </a:rPr>
              <a:t>Income generating </a:t>
            </a:r>
            <a:r>
              <a:rPr kumimoji="0" lang="en-US" sz="2000" b="1" i="1" u="none" strike="noStrike" cap="none" normalizeH="0" dirty="0" smtClean="0">
                <a:ln>
                  <a:noFill/>
                </a:ln>
                <a:solidFill>
                  <a:schemeClr val="accent2">
                    <a:lumMod val="40000"/>
                    <a:lumOff val="60000"/>
                  </a:schemeClr>
                </a:solidFill>
                <a:effectLst/>
                <a:latin typeface="Arial" pitchFamily="34" charset="0"/>
                <a:ea typeface="Calibri" pitchFamily="34" charset="0"/>
                <a:cs typeface="Arial" pitchFamily="34" charset="0"/>
              </a:rPr>
              <a:t> Activities</a:t>
            </a:r>
            <a:r>
              <a:rPr kumimoji="0" lang="en-US" sz="2000" b="1" i="1" u="none" strike="noStrike" cap="none" normalizeH="0" baseline="0" dirty="0" smtClean="0">
                <a:ln>
                  <a:noFill/>
                </a:ln>
                <a:solidFill>
                  <a:schemeClr val="accent2">
                    <a:lumMod val="40000"/>
                    <a:lumOff val="60000"/>
                  </a:schemeClr>
                </a:solidFill>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In the year 2012-13 women inmates utilized their skills in income generating activities like knitting, candle making and embroidering. They used to sell their product in local market.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Goat and rabbit raising was also done by them as a source of income. Further, they engaged themselves in vegetable gardening that meets the day to day vegetable needs of Karuna Bhawan to a great extent.</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2"/>
          <p:cNvSpPr txBox="1">
            <a:spLocks noChangeArrowheads="1"/>
          </p:cNvSpPr>
          <p:nvPr/>
        </p:nvSpPr>
        <p:spPr bwMode="auto">
          <a:xfrm>
            <a:off x="152400" y="152400"/>
            <a:ext cx="8686800" cy="106680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solidFill>
                  <a:srgbClr val="C00000"/>
                </a:solidFill>
                <a:latin typeface="Arial" pitchFamily="34" charset="0"/>
                <a:ea typeface="Times New Roman"/>
                <a:cs typeface="Arial" pitchFamily="34" charset="0"/>
              </a:rPr>
              <a:t>Care and Support for HIV infected Women and Children, Godavari ………………</a:t>
            </a:r>
            <a:endParaRPr kumimoji="0" lang="en-US" sz="1400" b="0" i="0" u="none" strike="noStrike" cap="none" normalizeH="0" baseline="0" dirty="0" smtClean="0">
              <a:ln>
                <a:noFill/>
              </a:ln>
              <a:solidFill>
                <a:srgbClr val="C00000"/>
              </a:solidFill>
              <a:effectLst/>
              <a:latin typeface="Arial" pitchFamily="34" charset="0"/>
            </a:endParaRPr>
          </a:p>
        </p:txBody>
      </p:sp>
      <p:pic>
        <p:nvPicPr>
          <p:cNvPr id="6" name="Picture 5" descr="IMG_0159.JPG"/>
          <p:cNvPicPr/>
          <p:nvPr/>
        </p:nvPicPr>
        <p:blipFill>
          <a:blip r:embed="rId2" cstate="print"/>
          <a:stretch>
            <a:fillRect/>
          </a:stretch>
        </p:blipFill>
        <p:spPr>
          <a:xfrm>
            <a:off x="304800" y="3733800"/>
            <a:ext cx="3733800" cy="2667000"/>
          </a:xfrm>
          <a:prstGeom prst="rect">
            <a:avLst/>
          </a:prstGeom>
        </p:spPr>
      </p:pic>
      <p:pic>
        <p:nvPicPr>
          <p:cNvPr id="7" name="Picture 6" descr="IMG_1651.JPG"/>
          <p:cNvPicPr/>
          <p:nvPr/>
        </p:nvPicPr>
        <p:blipFill>
          <a:blip r:embed="rId3" cstate="print"/>
          <a:stretch>
            <a:fillRect/>
          </a:stretch>
        </p:blipFill>
        <p:spPr>
          <a:xfrm>
            <a:off x="4191000" y="3657600"/>
            <a:ext cx="4572000" cy="2743199"/>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2529">
                                            <p:txEl>
                                              <p:pRg st="0" end="0"/>
                                            </p:txEl>
                                          </p:spTgt>
                                        </p:tgtEl>
                                        <p:attrNameLst>
                                          <p:attrName>style.visibility</p:attrName>
                                        </p:attrNameLst>
                                      </p:cBhvr>
                                      <p:to>
                                        <p:strVal val="visible"/>
                                      </p:to>
                                    </p:set>
                                    <p:animEffect transition="in" filter="wipe(left)">
                                      <p:cBhvr>
                                        <p:cTn id="11" dur="3000"/>
                                        <p:tgtEl>
                                          <p:spTgt spid="22529">
                                            <p:txEl>
                                              <p:pRg st="0" end="0"/>
                                            </p:txEl>
                                          </p:spTgt>
                                        </p:tgtEl>
                                      </p:cBhvr>
                                    </p:animEffect>
                                  </p:childTnLst>
                                </p:cTn>
                              </p:par>
                            </p:childTnLst>
                          </p:cTn>
                        </p:par>
                        <p:par>
                          <p:cTn id="12" fill="hold">
                            <p:stCondLst>
                              <p:cond delay="5000"/>
                            </p:stCondLst>
                            <p:childTnLst>
                              <p:par>
                                <p:cTn id="13" presetID="22" presetClass="entr" presetSubtype="2" fill="hold" grpId="0" nodeType="afterEffect">
                                  <p:stCondLst>
                                    <p:cond delay="0"/>
                                  </p:stCondLst>
                                  <p:childTnLst>
                                    <p:set>
                                      <p:cBhvr>
                                        <p:cTn id="14" dur="1" fill="hold">
                                          <p:stCondLst>
                                            <p:cond delay="0"/>
                                          </p:stCondLst>
                                        </p:cTn>
                                        <p:tgtEl>
                                          <p:spTgt spid="22529">
                                            <p:txEl>
                                              <p:pRg st="2" end="2"/>
                                            </p:txEl>
                                          </p:spTgt>
                                        </p:tgtEl>
                                        <p:attrNameLst>
                                          <p:attrName>style.visibility</p:attrName>
                                        </p:attrNameLst>
                                      </p:cBhvr>
                                      <p:to>
                                        <p:strVal val="visible"/>
                                      </p:to>
                                    </p:set>
                                    <p:animEffect transition="in" filter="wipe(right)">
                                      <p:cBhvr>
                                        <p:cTn id="15" dur="2000"/>
                                        <p:tgtEl>
                                          <p:spTgt spid="22529">
                                            <p:txEl>
                                              <p:pRg st="2" end="2"/>
                                            </p:txEl>
                                          </p:spTgt>
                                        </p:tgtEl>
                                      </p:cBhvr>
                                    </p:animEffect>
                                  </p:childTnLst>
                                </p:cTn>
                              </p:par>
                            </p:childTnLst>
                          </p:cTn>
                        </p:par>
                        <p:par>
                          <p:cTn id="16" fill="hold">
                            <p:stCondLst>
                              <p:cond delay="7000"/>
                            </p:stCondLst>
                            <p:childTnLst>
                              <p:par>
                                <p:cTn id="17" presetID="22" presetClass="entr" presetSubtype="8" fill="hold" grpId="0" nodeType="afterEffect">
                                  <p:stCondLst>
                                    <p:cond delay="0"/>
                                  </p:stCondLst>
                                  <p:childTnLst>
                                    <p:set>
                                      <p:cBhvr>
                                        <p:cTn id="18" dur="1" fill="hold">
                                          <p:stCondLst>
                                            <p:cond delay="0"/>
                                          </p:stCondLst>
                                        </p:cTn>
                                        <p:tgtEl>
                                          <p:spTgt spid="22529">
                                            <p:txEl>
                                              <p:pRg st="3" end="3"/>
                                            </p:txEl>
                                          </p:spTgt>
                                        </p:tgtEl>
                                        <p:attrNameLst>
                                          <p:attrName>style.visibility</p:attrName>
                                        </p:attrNameLst>
                                      </p:cBhvr>
                                      <p:to>
                                        <p:strVal val="visible"/>
                                      </p:to>
                                    </p:set>
                                    <p:animEffect transition="in" filter="wipe(left)">
                                      <p:cBhvr>
                                        <p:cTn id="19" dur="3000"/>
                                        <p:tgtEl>
                                          <p:spTgt spid="22529">
                                            <p:txEl>
                                              <p:pRg st="3" end="3"/>
                                            </p:txEl>
                                          </p:spTgt>
                                        </p:tgtEl>
                                      </p:cBhvr>
                                    </p:animEffect>
                                  </p:childTnLst>
                                </p:cTn>
                              </p:par>
                            </p:childTnLst>
                          </p:cTn>
                        </p:par>
                        <p:par>
                          <p:cTn id="20" fill="hold">
                            <p:stCondLst>
                              <p:cond delay="10000"/>
                            </p:stCondLst>
                            <p:childTnLst>
                              <p:par>
                                <p:cTn id="21" presetID="2" presetClass="entr" presetSubtype="9"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3000" fill="hold"/>
                                        <p:tgtEl>
                                          <p:spTgt spid="6"/>
                                        </p:tgtEl>
                                        <p:attrNameLst>
                                          <p:attrName>ppt_x</p:attrName>
                                        </p:attrNameLst>
                                      </p:cBhvr>
                                      <p:tavLst>
                                        <p:tav tm="0">
                                          <p:val>
                                            <p:strVal val="0-#ppt_w/2"/>
                                          </p:val>
                                        </p:tav>
                                        <p:tav tm="100000">
                                          <p:val>
                                            <p:strVal val="#ppt_x"/>
                                          </p:val>
                                        </p:tav>
                                      </p:tavLst>
                                    </p:anim>
                                    <p:anim calcmode="lin" valueType="num">
                                      <p:cBhvr additive="base">
                                        <p:cTn id="24" dur="3000" fill="hold"/>
                                        <p:tgtEl>
                                          <p:spTgt spid="6"/>
                                        </p:tgtEl>
                                        <p:attrNameLst>
                                          <p:attrName>ppt_y</p:attrName>
                                        </p:attrNameLst>
                                      </p:cBhvr>
                                      <p:tavLst>
                                        <p:tav tm="0">
                                          <p:val>
                                            <p:strVal val="0-#ppt_h/2"/>
                                          </p:val>
                                        </p:tav>
                                        <p:tav tm="100000">
                                          <p:val>
                                            <p:strVal val="#ppt_y"/>
                                          </p:val>
                                        </p:tav>
                                      </p:tavLst>
                                    </p:anim>
                                  </p:childTnLst>
                                </p:cTn>
                              </p:par>
                            </p:childTnLst>
                          </p:cTn>
                        </p:par>
                        <p:par>
                          <p:cTn id="25" fill="hold">
                            <p:stCondLst>
                              <p:cond delay="13000"/>
                            </p:stCondLst>
                            <p:childTnLst>
                              <p:par>
                                <p:cTn id="26" presetID="8"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amond(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uiExpand="1"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307068"/>
            <a:ext cx="2743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Calibri" pitchFamily="34" charset="0"/>
                <a:cs typeface="Arial" pitchFamily="34" charset="0"/>
              </a:rPr>
              <a:t>Skill Training</a:t>
            </a:r>
            <a:endParaRPr kumimoji="0" lang="en-US" sz="2000" b="0" i="1" u="none" strike="noStrike" cap="none" normalizeH="0" baseline="0" dirty="0" smtClean="0">
              <a:ln>
                <a:noFill/>
              </a:ln>
              <a:solidFill>
                <a:srgbClr val="0070C0"/>
              </a:solidFill>
              <a:effectLst/>
              <a:latin typeface="Arial" pitchFamily="34" charset="0"/>
              <a:cs typeface="Arial" pitchFamily="34" charset="0"/>
            </a:endParaRPr>
          </a:p>
        </p:txBody>
      </p:sp>
      <p:pic>
        <p:nvPicPr>
          <p:cNvPr id="23553" name="Picture 1" descr="hivsewing"/>
          <p:cNvPicPr>
            <a:picLocks noChangeAspect="1" noChangeArrowheads="1"/>
          </p:cNvPicPr>
          <p:nvPr/>
        </p:nvPicPr>
        <p:blipFill>
          <a:blip r:embed="rId2"/>
          <a:srcRect/>
          <a:stretch>
            <a:fillRect/>
          </a:stretch>
        </p:blipFill>
        <p:spPr bwMode="auto">
          <a:xfrm>
            <a:off x="1066800" y="2667000"/>
            <a:ext cx="7086600" cy="4038600"/>
          </a:xfrm>
          <a:prstGeom prst="rect">
            <a:avLst/>
          </a:prstGeom>
          <a:noFill/>
        </p:spPr>
      </p:pic>
      <p:sp>
        <p:nvSpPr>
          <p:cNvPr id="23555" name="Rectangle 3"/>
          <p:cNvSpPr>
            <a:spLocks noChangeArrowheads="1"/>
          </p:cNvSpPr>
          <p:nvPr/>
        </p:nvSpPr>
        <p:spPr bwMode="auto">
          <a:xfrm>
            <a:off x="304800" y="1704475"/>
            <a:ext cx="8305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Karuna Bhawan, Godavari is focusing more in strengthening HIV infected women by providing various skill trainings. This year tailoring training has been started with generous</a:t>
            </a:r>
            <a:r>
              <a:rPr kumimoji="0" lang="en-US" b="1" i="0" u="none" strike="noStrike" cap="none" normalizeH="0" dirty="0" smtClean="0">
                <a:ln>
                  <a:noFill/>
                </a:ln>
                <a:solidFill>
                  <a:schemeClr val="tx1"/>
                </a:solidFill>
                <a:effectLst/>
                <a:latin typeface="Arial" pitchFamily="34" charset="0"/>
                <a:ea typeface="Calibri" pitchFamily="34" charset="0"/>
                <a:cs typeface="Arial" pitchFamily="34" charset="0"/>
              </a:rPr>
              <a:t> support of </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Miss Mary L </a:t>
            </a:r>
            <a:r>
              <a:rPr kumimoji="0" lang="en-US"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Partosa</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0" y="15240"/>
            <a:ext cx="9144000" cy="99060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Care and Support for HIV infected Women and Children, Godavari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23554"/>
                                        </p:tgtEl>
                                        <p:attrNameLst>
                                          <p:attrName>style.visibility</p:attrName>
                                        </p:attrNameLst>
                                      </p:cBhvr>
                                      <p:to>
                                        <p:strVal val="visible"/>
                                      </p:to>
                                    </p:set>
                                    <p:anim calcmode="lin" valueType="num">
                                      <p:cBhvr additive="base">
                                        <p:cTn id="11" dur="3000" fill="hold"/>
                                        <p:tgtEl>
                                          <p:spTgt spid="23554"/>
                                        </p:tgtEl>
                                        <p:attrNameLst>
                                          <p:attrName>ppt_x</p:attrName>
                                        </p:attrNameLst>
                                      </p:cBhvr>
                                      <p:tavLst>
                                        <p:tav tm="0">
                                          <p:val>
                                            <p:strVal val="1+#ppt_w/2"/>
                                          </p:val>
                                        </p:tav>
                                        <p:tav tm="100000">
                                          <p:val>
                                            <p:strVal val="#ppt_x"/>
                                          </p:val>
                                        </p:tav>
                                      </p:tavLst>
                                    </p:anim>
                                    <p:anim calcmode="lin" valueType="num">
                                      <p:cBhvr additive="base">
                                        <p:cTn id="12" dur="3000" fill="hold"/>
                                        <p:tgtEl>
                                          <p:spTgt spid="23554"/>
                                        </p:tgtEl>
                                        <p:attrNameLst>
                                          <p:attrName>ppt_y</p:attrName>
                                        </p:attrNameLst>
                                      </p:cBhvr>
                                      <p:tavLst>
                                        <p:tav tm="0">
                                          <p:val>
                                            <p:strVal val="#ppt_y"/>
                                          </p:val>
                                        </p:tav>
                                        <p:tav tm="100000">
                                          <p:val>
                                            <p:strVal val="#ppt_y"/>
                                          </p:val>
                                        </p:tav>
                                      </p:tavLst>
                                    </p:anim>
                                  </p:childTnLst>
                                </p:cTn>
                              </p:par>
                            </p:childTnLst>
                          </p:cTn>
                        </p:par>
                        <p:par>
                          <p:cTn id="13" fill="hold">
                            <p:stCondLst>
                              <p:cond delay="5000"/>
                            </p:stCondLst>
                            <p:childTnLst>
                              <p:par>
                                <p:cTn id="14" presetID="8" presetClass="entr" presetSubtype="16" fill="hold" grpId="0" nodeType="afterEffect">
                                  <p:stCondLst>
                                    <p:cond delay="0"/>
                                  </p:stCondLst>
                                  <p:childTnLst>
                                    <p:set>
                                      <p:cBhvr>
                                        <p:cTn id="15" dur="1" fill="hold">
                                          <p:stCondLst>
                                            <p:cond delay="0"/>
                                          </p:stCondLst>
                                        </p:cTn>
                                        <p:tgtEl>
                                          <p:spTgt spid="23555"/>
                                        </p:tgtEl>
                                        <p:attrNameLst>
                                          <p:attrName>style.visibility</p:attrName>
                                        </p:attrNameLst>
                                      </p:cBhvr>
                                      <p:to>
                                        <p:strVal val="visible"/>
                                      </p:to>
                                    </p:set>
                                    <p:animEffect transition="in" filter="diamond(in)">
                                      <p:cBhvr>
                                        <p:cTn id="16" dur="2000"/>
                                        <p:tgtEl>
                                          <p:spTgt spid="23555"/>
                                        </p:tgtEl>
                                      </p:cBhvr>
                                    </p:animEffect>
                                  </p:childTnLst>
                                </p:cTn>
                              </p:par>
                            </p:childTnLst>
                          </p:cTn>
                        </p:par>
                        <p:par>
                          <p:cTn id="17" fill="hold">
                            <p:stCondLst>
                              <p:cond delay="7000"/>
                            </p:stCondLst>
                            <p:childTnLst>
                              <p:par>
                                <p:cTn id="18" presetID="2" presetClass="entr" presetSubtype="12" fill="hold" nodeType="afterEffect">
                                  <p:stCondLst>
                                    <p:cond delay="0"/>
                                  </p:stCondLst>
                                  <p:childTnLst>
                                    <p:set>
                                      <p:cBhvr>
                                        <p:cTn id="19" dur="1" fill="hold">
                                          <p:stCondLst>
                                            <p:cond delay="0"/>
                                          </p:stCondLst>
                                        </p:cTn>
                                        <p:tgtEl>
                                          <p:spTgt spid="23553"/>
                                        </p:tgtEl>
                                        <p:attrNameLst>
                                          <p:attrName>style.visibility</p:attrName>
                                        </p:attrNameLst>
                                      </p:cBhvr>
                                      <p:to>
                                        <p:strVal val="visible"/>
                                      </p:to>
                                    </p:set>
                                    <p:anim calcmode="lin" valueType="num">
                                      <p:cBhvr additive="base">
                                        <p:cTn id="20" dur="3000" fill="hold"/>
                                        <p:tgtEl>
                                          <p:spTgt spid="23553"/>
                                        </p:tgtEl>
                                        <p:attrNameLst>
                                          <p:attrName>ppt_x</p:attrName>
                                        </p:attrNameLst>
                                      </p:cBhvr>
                                      <p:tavLst>
                                        <p:tav tm="0">
                                          <p:val>
                                            <p:strVal val="0-#ppt_w/2"/>
                                          </p:val>
                                        </p:tav>
                                        <p:tav tm="100000">
                                          <p:val>
                                            <p:strVal val="#ppt_x"/>
                                          </p:val>
                                        </p:tav>
                                      </p:tavLst>
                                    </p:anim>
                                    <p:anim calcmode="lin" valueType="num">
                                      <p:cBhvr additive="base">
                                        <p:cTn id="21" dur="3000" fill="hold"/>
                                        <p:tgtEl>
                                          <p:spTgt spid="235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 y="152400"/>
            <a:ext cx="8686800" cy="106680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Care and Support for HIV infected Women and Children, Godavari ………………</a:t>
            </a:r>
            <a:endParaRPr kumimoji="0" lang="en-US" sz="14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228600" y="1447800"/>
            <a:ext cx="8686800" cy="1092607"/>
          </a:xfrm>
          <a:prstGeom prst="rect">
            <a:avLst/>
          </a:prstGeom>
          <a:noFill/>
        </p:spPr>
        <p:txBody>
          <a:bodyPr wrap="square" rtlCol="0">
            <a:spAutoFit/>
          </a:bodyPr>
          <a:lstStyle/>
          <a:p>
            <a:r>
              <a:rPr lang="en-US" sz="2000" b="1" i="1" dirty="0" smtClean="0">
                <a:solidFill>
                  <a:srgbClr val="0070C0"/>
                </a:solidFill>
                <a:latin typeface="Arial" pitchFamily="34" charset="0"/>
                <a:cs typeface="Arial" pitchFamily="34" charset="0"/>
              </a:rPr>
              <a:t>Personality development:</a:t>
            </a:r>
          </a:p>
          <a:p>
            <a:endParaRPr lang="en-US" sz="900" b="1" dirty="0" smtClean="0">
              <a:latin typeface="Arial" pitchFamily="34" charset="0"/>
              <a:cs typeface="Arial" pitchFamily="34" charset="0"/>
            </a:endParaRPr>
          </a:p>
          <a:p>
            <a:r>
              <a:rPr lang="en-US" b="1" dirty="0" smtClean="0">
                <a:latin typeface="Arial" pitchFamily="34" charset="0"/>
                <a:cs typeface="Arial" pitchFamily="34" charset="0"/>
              </a:rPr>
              <a:t>In-housed children actively took part in cultural programs and other skill development trainings like computer, music etc.</a:t>
            </a:r>
            <a:endParaRPr lang="en-US" b="1" dirty="0">
              <a:latin typeface="Arial" pitchFamily="34" charset="0"/>
              <a:cs typeface="Arial" pitchFamily="34" charset="0"/>
            </a:endParaRPr>
          </a:p>
        </p:txBody>
      </p:sp>
      <p:pic>
        <p:nvPicPr>
          <p:cNvPr id="6" name="Picture 5" descr="C:\Users\dell-1\AppData\Local\Microsoft\Windows\Temporary Internet Files\Content.Word\IMG_4191.jpg"/>
          <p:cNvPicPr/>
          <p:nvPr/>
        </p:nvPicPr>
        <p:blipFill>
          <a:blip r:embed="rId2" cstate="print"/>
          <a:srcRect/>
          <a:stretch>
            <a:fillRect/>
          </a:stretch>
        </p:blipFill>
        <p:spPr bwMode="auto">
          <a:xfrm>
            <a:off x="304800" y="2667000"/>
            <a:ext cx="4191000" cy="2971800"/>
          </a:xfrm>
          <a:prstGeom prst="rect">
            <a:avLst/>
          </a:prstGeom>
          <a:noFill/>
          <a:ln w="9525">
            <a:noFill/>
            <a:miter lim="800000"/>
            <a:headEnd/>
            <a:tailEnd/>
          </a:ln>
        </p:spPr>
      </p:pic>
      <p:sp>
        <p:nvSpPr>
          <p:cNvPr id="7" name="Rectangle 6"/>
          <p:cNvSpPr/>
          <p:nvPr/>
        </p:nvSpPr>
        <p:spPr>
          <a:xfrm>
            <a:off x="228600" y="5638800"/>
            <a:ext cx="4343400" cy="646331"/>
          </a:xfrm>
          <a:prstGeom prst="rect">
            <a:avLst/>
          </a:prstGeom>
        </p:spPr>
        <p:txBody>
          <a:bodyPr wrap="square">
            <a:spAutoFit/>
          </a:bodyPr>
          <a:lstStyle/>
          <a:p>
            <a:r>
              <a:rPr lang="en-US" b="1" dirty="0">
                <a:latin typeface="Arial" pitchFamily="34" charset="0"/>
                <a:cs typeface="Arial" pitchFamily="34" charset="0"/>
              </a:rPr>
              <a:t>Cultural  program was held at  </a:t>
            </a:r>
            <a:r>
              <a:rPr lang="en-US" b="1" dirty="0" err="1">
                <a:latin typeface="Arial" pitchFamily="34" charset="0"/>
                <a:cs typeface="Arial" pitchFamily="34" charset="0"/>
              </a:rPr>
              <a:t>Isalaya</a:t>
            </a:r>
            <a:r>
              <a:rPr lang="en-US" b="1" dirty="0">
                <a:latin typeface="Arial" pitchFamily="34" charset="0"/>
                <a:cs typeface="Arial" pitchFamily="34" charset="0"/>
              </a:rPr>
              <a:t>  church  Parish hall  </a:t>
            </a:r>
            <a:r>
              <a:rPr lang="en-US" b="1" dirty="0" err="1">
                <a:latin typeface="Arial" pitchFamily="34" charset="0"/>
                <a:cs typeface="Arial" pitchFamily="34" charset="0"/>
              </a:rPr>
              <a:t>Godavary</a:t>
            </a:r>
            <a:endParaRPr lang="en-US" b="1" dirty="0">
              <a:latin typeface="Arial" pitchFamily="34" charset="0"/>
              <a:cs typeface="Arial" pitchFamily="34" charset="0"/>
            </a:endParaRPr>
          </a:p>
        </p:txBody>
      </p:sp>
      <p:pic>
        <p:nvPicPr>
          <p:cNvPr id="8" name="Picture 7" descr="C:\Users\dell-1\AppData\Local\Microsoft\Windows\Temporary Internet Files\Content.Word\IMG_4224.jpg"/>
          <p:cNvPicPr/>
          <p:nvPr/>
        </p:nvPicPr>
        <p:blipFill>
          <a:blip r:embed="rId3" cstate="print"/>
          <a:srcRect/>
          <a:stretch>
            <a:fillRect/>
          </a:stretch>
        </p:blipFill>
        <p:spPr bwMode="auto">
          <a:xfrm>
            <a:off x="4617720" y="2590800"/>
            <a:ext cx="4267200" cy="3124200"/>
          </a:xfrm>
          <a:prstGeom prst="rect">
            <a:avLst/>
          </a:prstGeom>
          <a:noFill/>
          <a:ln w="9525">
            <a:noFill/>
            <a:miter lim="800000"/>
            <a:headEnd/>
            <a:tailEnd/>
          </a:ln>
        </p:spPr>
      </p:pic>
      <p:sp>
        <p:nvSpPr>
          <p:cNvPr id="9" name="TextBox 8"/>
          <p:cNvSpPr txBox="1"/>
          <p:nvPr/>
        </p:nvSpPr>
        <p:spPr>
          <a:xfrm>
            <a:off x="5867400" y="5791200"/>
            <a:ext cx="2605560" cy="369332"/>
          </a:xfrm>
          <a:prstGeom prst="rect">
            <a:avLst/>
          </a:prstGeom>
          <a:noFill/>
        </p:spPr>
        <p:txBody>
          <a:bodyPr wrap="square" rtlCol="0">
            <a:spAutoFit/>
          </a:bodyPr>
          <a:lstStyle/>
          <a:p>
            <a:r>
              <a:rPr lang="en-US" b="1" dirty="0" smtClean="0">
                <a:latin typeface="Arial" pitchFamily="34" charset="0"/>
                <a:cs typeface="Arial" pitchFamily="34" charset="0"/>
              </a:rPr>
              <a:t>Computer Training</a:t>
            </a:r>
            <a:endParaRPr lang="en-US" b="1" dirty="0">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0-#ppt_w/2"/>
                                          </p:val>
                                        </p:tav>
                                        <p:tav tm="100000">
                                          <p:val>
                                            <p:strVal val="#ppt_x"/>
                                          </p:val>
                                        </p:tav>
                                      </p:tavLst>
                                    </p:anim>
                                    <p:anim calcmode="lin" valueType="num">
                                      <p:cBhvr additive="base">
                                        <p:cTn id="21" dur="20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8000"/>
                            </p:stCondLst>
                            <p:childTnLst>
                              <p:par>
                                <p:cTn id="23" presetID="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10000"/>
                            </p:stCondLst>
                            <p:childTnLst>
                              <p:par>
                                <p:cTn id="28" presetID="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1+#ppt_w/2"/>
                                          </p:val>
                                        </p:tav>
                                        <p:tav tm="100000">
                                          <p:val>
                                            <p:strVal val="#ppt_x"/>
                                          </p:val>
                                        </p:tav>
                                      </p:tavLst>
                                    </p:anim>
                                    <p:anim calcmode="lin" valueType="num">
                                      <p:cBhvr additive="base">
                                        <p:cTn id="31"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6680" y="157320"/>
            <a:ext cx="8656320" cy="106680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3200" b="1" dirty="0" smtClean="0">
                <a:latin typeface="Arial" pitchFamily="34" charset="0"/>
                <a:ea typeface="Times New Roman"/>
                <a:cs typeface="Arial" pitchFamily="34" charset="0"/>
              </a:rPr>
              <a:t>Care and Support for HIV infected People, Birgunj</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152400" y="1423224"/>
            <a:ext cx="8610600" cy="923330"/>
          </a:xfrm>
          <a:prstGeom prst="rect">
            <a:avLst/>
          </a:prstGeom>
        </p:spPr>
        <p:txBody>
          <a:bodyPr wrap="square">
            <a:spAutoFit/>
          </a:bodyPr>
          <a:lstStyle/>
          <a:p>
            <a:pPr algn="just"/>
            <a:r>
              <a:rPr lang="en-US" b="1" dirty="0">
                <a:latin typeface="Arial" pitchFamily="34" charset="0"/>
                <a:cs typeface="Arial" pitchFamily="34" charset="0"/>
              </a:rPr>
              <a:t>Nepal </a:t>
            </a:r>
            <a:r>
              <a:rPr lang="en-US" b="1" dirty="0" err="1">
                <a:latin typeface="Arial" pitchFamily="34" charset="0"/>
                <a:cs typeface="Arial" pitchFamily="34" charset="0"/>
              </a:rPr>
              <a:t>Aradhana</a:t>
            </a:r>
            <a:r>
              <a:rPr lang="en-US" b="1" dirty="0">
                <a:latin typeface="Arial" pitchFamily="34" charset="0"/>
                <a:cs typeface="Arial" pitchFamily="34" charset="0"/>
              </a:rPr>
              <a:t> </a:t>
            </a:r>
            <a:r>
              <a:rPr lang="en-US" b="1" dirty="0" err="1">
                <a:latin typeface="Arial" pitchFamily="34" charset="0"/>
                <a:cs typeface="Arial" pitchFamily="34" charset="0"/>
              </a:rPr>
              <a:t>Samaj</a:t>
            </a:r>
            <a:r>
              <a:rPr lang="en-US" b="1" dirty="0">
                <a:latin typeface="Arial" pitchFamily="34" charset="0"/>
                <a:cs typeface="Arial" pitchFamily="34" charset="0"/>
              </a:rPr>
              <a:t> </a:t>
            </a:r>
            <a:r>
              <a:rPr lang="en-US" b="1" dirty="0" smtClean="0">
                <a:latin typeface="Arial" pitchFamily="34" charset="0"/>
                <a:cs typeface="Arial" pitchFamily="34" charset="0"/>
              </a:rPr>
              <a:t>is running  a project for providing Care </a:t>
            </a:r>
            <a:r>
              <a:rPr lang="en-US" b="1" dirty="0">
                <a:latin typeface="Arial" pitchFamily="34" charset="0"/>
                <a:cs typeface="Arial" pitchFamily="34" charset="0"/>
              </a:rPr>
              <a:t>and support </a:t>
            </a:r>
            <a:r>
              <a:rPr lang="en-US" b="1" dirty="0" smtClean="0">
                <a:latin typeface="Arial" pitchFamily="34" charset="0"/>
                <a:cs typeface="Arial" pitchFamily="34" charset="0"/>
              </a:rPr>
              <a:t>to </a:t>
            </a:r>
            <a:r>
              <a:rPr lang="en-US" b="1" dirty="0">
                <a:latin typeface="Arial" pitchFamily="34" charset="0"/>
                <a:cs typeface="Arial" pitchFamily="34" charset="0"/>
              </a:rPr>
              <a:t>HIV infected people </a:t>
            </a:r>
            <a:r>
              <a:rPr lang="en-US" b="1" dirty="0" smtClean="0">
                <a:latin typeface="Arial" pitchFamily="34" charset="0"/>
                <a:cs typeface="Arial" pitchFamily="34" charset="0"/>
              </a:rPr>
              <a:t>with </a:t>
            </a:r>
            <a:r>
              <a:rPr lang="en-US" b="1" dirty="0">
                <a:latin typeface="Arial" pitchFamily="34" charset="0"/>
                <a:cs typeface="Arial" pitchFamily="34" charset="0"/>
              </a:rPr>
              <a:t>generous support of MISEREOR, </a:t>
            </a:r>
            <a:r>
              <a:rPr lang="en-US" b="1" dirty="0" smtClean="0">
                <a:latin typeface="Arial" pitchFamily="34" charset="0"/>
                <a:cs typeface="Arial" pitchFamily="34" charset="0"/>
              </a:rPr>
              <a:t>Germany in </a:t>
            </a:r>
            <a:r>
              <a:rPr lang="en-US" b="1" dirty="0" err="1" smtClean="0">
                <a:latin typeface="Arial" pitchFamily="34" charset="0"/>
                <a:cs typeface="Arial" pitchFamily="34" charset="0"/>
              </a:rPr>
              <a:t>Parsa</a:t>
            </a:r>
            <a:r>
              <a:rPr lang="en-US" b="1" dirty="0" smtClean="0">
                <a:latin typeface="Arial" pitchFamily="34" charset="0"/>
                <a:cs typeface="Arial" pitchFamily="34" charset="0"/>
              </a:rPr>
              <a:t> and adjoining districts. </a:t>
            </a:r>
            <a:endParaRPr lang="en-US" b="1" dirty="0">
              <a:latin typeface="Arial" pitchFamily="34" charset="0"/>
              <a:cs typeface="Arial" pitchFamily="34" charset="0"/>
            </a:endParaRPr>
          </a:p>
        </p:txBody>
      </p:sp>
      <p:sp>
        <p:nvSpPr>
          <p:cNvPr id="24577" name="Rectangle 1"/>
          <p:cNvSpPr>
            <a:spLocks noChangeArrowheads="1"/>
          </p:cNvSpPr>
          <p:nvPr/>
        </p:nvSpPr>
        <p:spPr bwMode="auto">
          <a:xfrm>
            <a:off x="304800" y="2448241"/>
            <a:ext cx="8534400" cy="403187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Times New Roman" pitchFamily="18" charset="0"/>
              </a:rPr>
              <a:t>Project Objectives: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70C0"/>
              </a:solidFill>
              <a:effectLst/>
              <a:latin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Providing appropriate care to PLHA</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Creating appropriate environment for the welfare of PLHA.</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Enhancing the knowledge and capacity of PLHA.</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Playing important role in the community to reduce HIV infection.</a:t>
            </a:r>
          </a:p>
          <a:p>
            <a:pPr marL="339725" lvl="0" indent="-339725" eaLnBrk="0" fontAlgn="base" hangingPunct="0">
              <a:lnSpc>
                <a:spcPct val="150000"/>
              </a:lnSpc>
              <a:spcBef>
                <a:spcPct val="0"/>
              </a:spcBef>
              <a:spcAft>
                <a:spcPct val="0"/>
              </a:spcAft>
              <a:buFontTx/>
              <a:buChar char="•"/>
            </a:pPr>
            <a:r>
              <a:rPr kumimoji="0" lang="en-US" b="1" i="0" u="none" strike="noStrike" cap="none" normalizeH="0" baseline="0" dirty="0" smtClean="0">
                <a:ln>
                  <a:noFill/>
                </a:ln>
                <a:solidFill>
                  <a:schemeClr val="tx1"/>
                </a:solidFill>
                <a:effectLst/>
                <a:latin typeface="Arial" pitchFamily="34" charset="0"/>
                <a:ea typeface="Times New Roman" pitchFamily="18" charset="0"/>
              </a:rPr>
              <a:t>Enhancing the awareness on HIV/AIDS </a:t>
            </a:r>
            <a:r>
              <a:rPr lang="en-US" b="1" dirty="0" smtClean="0">
                <a:latin typeface="Arial" pitchFamily="34" charset="0"/>
                <a:ea typeface="Times New Roman" pitchFamily="18" charset="0"/>
              </a:rPr>
              <a:t>by Dissemination of truth and correct information </a:t>
            </a:r>
            <a:r>
              <a:rPr kumimoji="0" lang="en-US" b="1" i="0" u="none" strike="noStrike" cap="none" normalizeH="0" baseline="0" dirty="0" smtClean="0">
                <a:ln>
                  <a:noFill/>
                </a:ln>
                <a:solidFill>
                  <a:schemeClr val="tx1"/>
                </a:solidFill>
                <a:effectLst/>
                <a:latin typeface="Arial" pitchFamily="34" charset="0"/>
                <a:ea typeface="Times New Roman" pitchFamily="18" charset="0"/>
              </a:rPr>
              <a:t>in the community.</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Providing education support to disadvantaged and marginalized HIV infected children</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1000"/>
                                        <p:tgtEl>
                                          <p:spTgt spid="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3000"/>
                            </p:stCondLst>
                            <p:childTnLst>
                              <p:par>
                                <p:cTn id="14" presetID="4" presetClass="entr" presetSubtype="16" fill="hold" nodeType="afterEffect">
                                  <p:stCondLst>
                                    <p:cond delay="0"/>
                                  </p:stCondLst>
                                  <p:childTnLst>
                                    <p:set>
                                      <p:cBhvr>
                                        <p:cTn id="15" dur="1" fill="hold">
                                          <p:stCondLst>
                                            <p:cond delay="0"/>
                                          </p:stCondLst>
                                        </p:cTn>
                                        <p:tgtEl>
                                          <p:spTgt spid="24577">
                                            <p:txEl>
                                              <p:pRg st="0" end="0"/>
                                            </p:txEl>
                                          </p:spTgt>
                                        </p:tgtEl>
                                        <p:attrNameLst>
                                          <p:attrName>style.visibility</p:attrName>
                                        </p:attrNameLst>
                                      </p:cBhvr>
                                      <p:to>
                                        <p:strVal val="visible"/>
                                      </p:to>
                                    </p:set>
                                    <p:animEffect transition="in" filter="box(in)">
                                      <p:cBhvr>
                                        <p:cTn id="16" dur="2000"/>
                                        <p:tgtEl>
                                          <p:spTgt spid="24577">
                                            <p:txEl>
                                              <p:pRg st="0" end="0"/>
                                            </p:txEl>
                                          </p:spTgt>
                                        </p:tgtEl>
                                      </p:cBhvr>
                                    </p:animEffect>
                                  </p:childTnLst>
                                </p:cTn>
                              </p:par>
                            </p:childTnLst>
                          </p:cTn>
                        </p:par>
                        <p:par>
                          <p:cTn id="17" fill="hold">
                            <p:stCondLst>
                              <p:cond delay="5000"/>
                            </p:stCondLst>
                            <p:childTnLst>
                              <p:par>
                                <p:cTn id="18" presetID="8" presetClass="entr" presetSubtype="16" fill="hold" nodeType="afterEffect">
                                  <p:stCondLst>
                                    <p:cond delay="0"/>
                                  </p:stCondLst>
                                  <p:childTnLst>
                                    <p:set>
                                      <p:cBhvr>
                                        <p:cTn id="19" dur="1" fill="hold">
                                          <p:stCondLst>
                                            <p:cond delay="0"/>
                                          </p:stCondLst>
                                        </p:cTn>
                                        <p:tgtEl>
                                          <p:spTgt spid="24577">
                                            <p:txEl>
                                              <p:pRg st="2" end="2"/>
                                            </p:txEl>
                                          </p:spTgt>
                                        </p:tgtEl>
                                        <p:attrNameLst>
                                          <p:attrName>style.visibility</p:attrName>
                                        </p:attrNameLst>
                                      </p:cBhvr>
                                      <p:to>
                                        <p:strVal val="visible"/>
                                      </p:to>
                                    </p:set>
                                    <p:animEffect transition="in" filter="diamond(in)">
                                      <p:cBhvr>
                                        <p:cTn id="20" dur="2000"/>
                                        <p:tgtEl>
                                          <p:spTgt spid="24577">
                                            <p:txEl>
                                              <p:pRg st="2" end="2"/>
                                            </p:txEl>
                                          </p:spTgt>
                                        </p:tgtEl>
                                      </p:cBhvr>
                                    </p:animEffect>
                                  </p:childTnLst>
                                </p:cTn>
                              </p:par>
                            </p:childTnLst>
                          </p:cTn>
                        </p:par>
                        <p:par>
                          <p:cTn id="21" fill="hold">
                            <p:stCondLst>
                              <p:cond delay="7000"/>
                            </p:stCondLst>
                            <p:childTnLst>
                              <p:par>
                                <p:cTn id="22" presetID="2" presetClass="entr" presetSubtype="2" fill="hold" nodeType="afterEffect">
                                  <p:stCondLst>
                                    <p:cond delay="0"/>
                                  </p:stCondLst>
                                  <p:childTnLst>
                                    <p:set>
                                      <p:cBhvr>
                                        <p:cTn id="23" dur="1" fill="hold">
                                          <p:stCondLst>
                                            <p:cond delay="0"/>
                                          </p:stCondLst>
                                        </p:cTn>
                                        <p:tgtEl>
                                          <p:spTgt spid="24577">
                                            <p:txEl>
                                              <p:pRg st="3" end="3"/>
                                            </p:txEl>
                                          </p:spTgt>
                                        </p:tgtEl>
                                        <p:attrNameLst>
                                          <p:attrName>style.visibility</p:attrName>
                                        </p:attrNameLst>
                                      </p:cBhvr>
                                      <p:to>
                                        <p:strVal val="visible"/>
                                      </p:to>
                                    </p:set>
                                    <p:anim calcmode="lin" valueType="num">
                                      <p:cBhvr additive="base">
                                        <p:cTn id="24" dur="3000" fill="hold"/>
                                        <p:tgtEl>
                                          <p:spTgt spid="24577">
                                            <p:txEl>
                                              <p:pRg st="3" end="3"/>
                                            </p:txEl>
                                          </p:spTgt>
                                        </p:tgtEl>
                                        <p:attrNameLst>
                                          <p:attrName>ppt_x</p:attrName>
                                        </p:attrNameLst>
                                      </p:cBhvr>
                                      <p:tavLst>
                                        <p:tav tm="0">
                                          <p:val>
                                            <p:strVal val="1+#ppt_w/2"/>
                                          </p:val>
                                        </p:tav>
                                        <p:tav tm="100000">
                                          <p:val>
                                            <p:strVal val="#ppt_x"/>
                                          </p:val>
                                        </p:tav>
                                      </p:tavLst>
                                    </p:anim>
                                    <p:anim calcmode="lin" valueType="num">
                                      <p:cBhvr additive="base">
                                        <p:cTn id="25" dur="3000" fill="hold"/>
                                        <p:tgtEl>
                                          <p:spTgt spid="24577">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0"/>
                            </p:stCondLst>
                            <p:childTnLst>
                              <p:par>
                                <p:cTn id="27" presetID="8" presetClass="entr" presetSubtype="16" fill="hold" nodeType="afterEffect">
                                  <p:stCondLst>
                                    <p:cond delay="0"/>
                                  </p:stCondLst>
                                  <p:childTnLst>
                                    <p:set>
                                      <p:cBhvr>
                                        <p:cTn id="28" dur="1" fill="hold">
                                          <p:stCondLst>
                                            <p:cond delay="0"/>
                                          </p:stCondLst>
                                        </p:cTn>
                                        <p:tgtEl>
                                          <p:spTgt spid="24577">
                                            <p:txEl>
                                              <p:pRg st="4" end="4"/>
                                            </p:txEl>
                                          </p:spTgt>
                                        </p:tgtEl>
                                        <p:attrNameLst>
                                          <p:attrName>style.visibility</p:attrName>
                                        </p:attrNameLst>
                                      </p:cBhvr>
                                      <p:to>
                                        <p:strVal val="visible"/>
                                      </p:to>
                                    </p:set>
                                    <p:animEffect transition="in" filter="diamond(in)">
                                      <p:cBhvr>
                                        <p:cTn id="29" dur="2000"/>
                                        <p:tgtEl>
                                          <p:spTgt spid="24577">
                                            <p:txEl>
                                              <p:pRg st="4" end="4"/>
                                            </p:txEl>
                                          </p:spTgt>
                                        </p:tgtEl>
                                      </p:cBhvr>
                                    </p:animEffect>
                                  </p:childTnLst>
                                </p:cTn>
                              </p:par>
                            </p:childTnLst>
                          </p:cTn>
                        </p:par>
                        <p:par>
                          <p:cTn id="30" fill="hold">
                            <p:stCondLst>
                              <p:cond delay="12000"/>
                            </p:stCondLst>
                            <p:childTnLst>
                              <p:par>
                                <p:cTn id="31" presetID="5" presetClass="entr" presetSubtype="10" fill="hold" nodeType="afterEffect">
                                  <p:stCondLst>
                                    <p:cond delay="0"/>
                                  </p:stCondLst>
                                  <p:childTnLst>
                                    <p:set>
                                      <p:cBhvr>
                                        <p:cTn id="32" dur="1" fill="hold">
                                          <p:stCondLst>
                                            <p:cond delay="0"/>
                                          </p:stCondLst>
                                        </p:cTn>
                                        <p:tgtEl>
                                          <p:spTgt spid="24577">
                                            <p:txEl>
                                              <p:pRg st="5" end="5"/>
                                            </p:txEl>
                                          </p:spTgt>
                                        </p:tgtEl>
                                        <p:attrNameLst>
                                          <p:attrName>style.visibility</p:attrName>
                                        </p:attrNameLst>
                                      </p:cBhvr>
                                      <p:to>
                                        <p:strVal val="visible"/>
                                      </p:to>
                                    </p:set>
                                    <p:animEffect transition="in" filter="checkerboard(across)">
                                      <p:cBhvr>
                                        <p:cTn id="33" dur="3000"/>
                                        <p:tgtEl>
                                          <p:spTgt spid="24577">
                                            <p:txEl>
                                              <p:pRg st="5" end="5"/>
                                            </p:txEl>
                                          </p:spTgt>
                                        </p:tgtEl>
                                      </p:cBhvr>
                                    </p:animEffect>
                                  </p:childTnLst>
                                </p:cTn>
                              </p:par>
                            </p:childTnLst>
                          </p:cTn>
                        </p:par>
                        <p:par>
                          <p:cTn id="34" fill="hold">
                            <p:stCondLst>
                              <p:cond delay="15000"/>
                            </p:stCondLst>
                            <p:childTnLst>
                              <p:par>
                                <p:cTn id="35" presetID="2" presetClass="entr" presetSubtype="4" fill="hold" nodeType="afterEffect">
                                  <p:stCondLst>
                                    <p:cond delay="0"/>
                                  </p:stCondLst>
                                  <p:childTnLst>
                                    <p:set>
                                      <p:cBhvr>
                                        <p:cTn id="36" dur="1" fill="hold">
                                          <p:stCondLst>
                                            <p:cond delay="0"/>
                                          </p:stCondLst>
                                        </p:cTn>
                                        <p:tgtEl>
                                          <p:spTgt spid="24577">
                                            <p:txEl>
                                              <p:pRg st="6" end="6"/>
                                            </p:txEl>
                                          </p:spTgt>
                                        </p:tgtEl>
                                        <p:attrNameLst>
                                          <p:attrName>style.visibility</p:attrName>
                                        </p:attrNameLst>
                                      </p:cBhvr>
                                      <p:to>
                                        <p:strVal val="visible"/>
                                      </p:to>
                                    </p:set>
                                    <p:anim calcmode="lin" valueType="num">
                                      <p:cBhvr additive="base">
                                        <p:cTn id="37" dur="2000" fill="hold"/>
                                        <p:tgtEl>
                                          <p:spTgt spid="24577">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4577">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7000"/>
                            </p:stCondLst>
                            <p:childTnLst>
                              <p:par>
                                <p:cTn id="40" presetID="2" presetClass="entr" presetSubtype="6" fill="hold" nodeType="afterEffect">
                                  <p:stCondLst>
                                    <p:cond delay="0"/>
                                  </p:stCondLst>
                                  <p:childTnLst>
                                    <p:set>
                                      <p:cBhvr>
                                        <p:cTn id="41" dur="1" fill="hold">
                                          <p:stCondLst>
                                            <p:cond delay="0"/>
                                          </p:stCondLst>
                                        </p:cTn>
                                        <p:tgtEl>
                                          <p:spTgt spid="24577">
                                            <p:txEl>
                                              <p:pRg st="7" end="7"/>
                                            </p:txEl>
                                          </p:spTgt>
                                        </p:tgtEl>
                                        <p:attrNameLst>
                                          <p:attrName>style.visibility</p:attrName>
                                        </p:attrNameLst>
                                      </p:cBhvr>
                                      <p:to>
                                        <p:strVal val="visible"/>
                                      </p:to>
                                    </p:set>
                                    <p:anim calcmode="lin" valueType="num">
                                      <p:cBhvr additive="base">
                                        <p:cTn id="42" dur="2000" fill="hold"/>
                                        <p:tgtEl>
                                          <p:spTgt spid="24577">
                                            <p:txEl>
                                              <p:pRg st="7" end="7"/>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2457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340200"/>
            <a:ext cx="8686800" cy="6808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Care and Support for HIV infected People, Birgunj…………</a:t>
            </a:r>
            <a:endParaRPr kumimoji="0" lang="en-US" sz="1400" b="0" i="0" u="none" strike="noStrike" cap="none" normalizeH="0" baseline="0" dirty="0" smtClean="0">
              <a:ln>
                <a:noFill/>
              </a:ln>
              <a:solidFill>
                <a:schemeClr val="tx1"/>
              </a:solidFill>
              <a:effectLst/>
              <a:latin typeface="Arial" pitchFamily="34" charset="0"/>
            </a:endParaRPr>
          </a:p>
        </p:txBody>
      </p:sp>
      <p:sp>
        <p:nvSpPr>
          <p:cNvPr id="26625" name="Rectangle 1"/>
          <p:cNvSpPr>
            <a:spLocks noChangeArrowheads="1"/>
          </p:cNvSpPr>
          <p:nvPr/>
        </p:nvSpPr>
        <p:spPr bwMode="auto">
          <a:xfrm>
            <a:off x="457200" y="1752600"/>
            <a:ext cx="8077200" cy="3647152"/>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Times New Roman" pitchFamily="18" charset="0"/>
              </a:rPr>
              <a:t>Activities: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70C0"/>
              </a:solidFill>
              <a:effectLst/>
              <a:latin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Care home services.</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Medical treatment and other essential health services.</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Psycho-social counseling</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Home visit</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Awareness programs on HIV/AIDS</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Education Support</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Capacity Development of PLHA</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8" presetClass="entr" presetSubtype="16" fill="hold" grpId="0" nodeType="afterEffect">
                                  <p:stCondLst>
                                    <p:cond delay="0"/>
                                  </p:stCondLst>
                                  <p:childTnLst>
                                    <p:set>
                                      <p:cBhvr>
                                        <p:cTn id="11" dur="1" fill="hold">
                                          <p:stCondLst>
                                            <p:cond delay="0"/>
                                          </p:stCondLst>
                                        </p:cTn>
                                        <p:tgtEl>
                                          <p:spTgt spid="26625"/>
                                        </p:tgtEl>
                                        <p:attrNameLst>
                                          <p:attrName>style.visibility</p:attrName>
                                        </p:attrNameLst>
                                      </p:cBhvr>
                                      <p:to>
                                        <p:strVal val="visible"/>
                                      </p:to>
                                    </p:set>
                                    <p:animEffect transition="in" filter="diamond(in)">
                                      <p:cBhvr>
                                        <p:cTn id="12" dur="2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6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57320"/>
            <a:ext cx="8686800" cy="6808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Care and Support for HIV infected People, Birgunj…………</a:t>
            </a:r>
            <a:endParaRPr kumimoji="0" lang="en-US" sz="1400" b="0" i="0" u="none" strike="noStrike" cap="none" normalizeH="0" baseline="0" dirty="0" smtClean="0">
              <a:ln>
                <a:noFill/>
              </a:ln>
              <a:solidFill>
                <a:schemeClr val="tx1"/>
              </a:solidFill>
              <a:effectLst/>
              <a:latin typeface="Arial" pitchFamily="34" charset="0"/>
            </a:endParaRPr>
          </a:p>
        </p:txBody>
      </p:sp>
      <p:sp>
        <p:nvSpPr>
          <p:cNvPr id="27649" name="Rectangle 1"/>
          <p:cNvSpPr>
            <a:spLocks noChangeArrowheads="1"/>
          </p:cNvSpPr>
          <p:nvPr/>
        </p:nvSpPr>
        <p:spPr bwMode="auto">
          <a:xfrm>
            <a:off x="609600" y="914400"/>
            <a:ext cx="81534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457200" algn="r"/>
                <a:tab pos="701675" algn="l"/>
                <a:tab pos="1189038" algn="l"/>
                <a:tab pos="1431925" algn="l"/>
                <a:tab pos="1676400" algn="l"/>
                <a:tab pos="1920875" algn="l"/>
                <a:tab pos="2163763" algn="l"/>
                <a:tab pos="2408238" algn="l"/>
                <a:tab pos="2751138" algn="l"/>
                <a:tab pos="3209925" algn="l"/>
                <a:tab pos="3668713" algn="l"/>
                <a:tab pos="4127500" algn="l"/>
                <a:tab pos="4586288" algn="l"/>
                <a:tab pos="5943600" algn="r"/>
              </a:tabLst>
            </a:pPr>
            <a:r>
              <a:rPr kumimoji="0" lang="en-US" sz="2000" b="1" i="1" u="none" strike="noStrike" cap="none" normalizeH="0" baseline="0" dirty="0" smtClean="0">
                <a:ln>
                  <a:noFill/>
                </a:ln>
                <a:solidFill>
                  <a:srgbClr val="0070C0"/>
                </a:solidFill>
                <a:effectLst/>
                <a:latin typeface="Arial" pitchFamily="34" charset="0"/>
                <a:ea typeface="Times New Roman" pitchFamily="18" charset="0"/>
              </a:rPr>
              <a:t>Achievements:</a:t>
            </a:r>
          </a:p>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457200" algn="r"/>
                <a:tab pos="701675" algn="l"/>
                <a:tab pos="1189038" algn="l"/>
                <a:tab pos="1431925" algn="l"/>
                <a:tab pos="1676400" algn="l"/>
                <a:tab pos="1920875" algn="l"/>
                <a:tab pos="2163763" algn="l"/>
                <a:tab pos="2408238" algn="l"/>
                <a:tab pos="2751138" algn="l"/>
                <a:tab pos="3209925" algn="l"/>
                <a:tab pos="3668713" algn="l"/>
                <a:tab pos="4127500" algn="l"/>
                <a:tab pos="4586288" algn="l"/>
                <a:tab pos="5943600" algn="r"/>
              </a:tabLst>
            </a:pPr>
            <a:endParaRPr kumimoji="0" lang="en-US" sz="900" b="1" i="0" u="none" strike="noStrike" cap="none" normalizeH="0" baseline="0" dirty="0" smtClean="0">
              <a:ln>
                <a:noFill/>
              </a:ln>
              <a:solidFill>
                <a:schemeClr val="tx1"/>
              </a:solidFill>
              <a:effectLst/>
              <a:latin typeface="Arial" pitchFamily="34"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tab pos="-457200" algn="l"/>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141 HIV infected people received living support at care home.</a:t>
            </a:r>
            <a:endParaRPr kumimoji="0" lang="en-US" b="1" i="0" u="none" strike="noStrike" cap="none" normalizeH="0" baseline="0" dirty="0" smtClean="0">
              <a:ln>
                <a:noFill/>
              </a:ln>
              <a:solidFill>
                <a:schemeClr val="tx1"/>
              </a:solidFill>
              <a:effectLst/>
              <a:latin typeface="Arial" pitchFamily="34"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tab pos="-457200" algn="l"/>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168 HIV infected people received Psycho-social counselling.</a:t>
            </a:r>
            <a:endParaRPr kumimoji="0" lang="en-US" b="1" i="0" u="none" strike="noStrike" cap="none" normalizeH="0" baseline="0" dirty="0" smtClean="0">
              <a:ln>
                <a:noFill/>
              </a:ln>
              <a:solidFill>
                <a:schemeClr val="tx1"/>
              </a:solidFill>
              <a:effectLst/>
              <a:latin typeface="Arial" pitchFamily="34"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tab pos="-457200" algn="l"/>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224 HIV infected people received treatment for opportunistic infection.</a:t>
            </a:r>
            <a:endParaRPr kumimoji="0" lang="en-US" b="1" i="0" u="none" strike="noStrike" cap="none" normalizeH="0" baseline="0" dirty="0" smtClean="0">
              <a:ln>
                <a:noFill/>
              </a:ln>
              <a:solidFill>
                <a:schemeClr val="tx1"/>
              </a:solidFill>
              <a:effectLst/>
              <a:latin typeface="Arial" pitchFamily="34"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tab pos="-457200" algn="l"/>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184 HIV infected people referred for CD4 test</a:t>
            </a:r>
            <a:endParaRPr kumimoji="0" lang="en-US" b="1" i="0" u="none" strike="noStrike" cap="none" normalizeH="0" baseline="0" dirty="0" smtClean="0">
              <a:ln>
                <a:noFill/>
              </a:ln>
              <a:solidFill>
                <a:schemeClr val="tx1"/>
              </a:solidFill>
              <a:effectLst/>
              <a:latin typeface="Arial" pitchFamily="34"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tab pos="-457200" algn="l"/>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37 HIV infected people put on Anti Retroviral Therapy</a:t>
            </a:r>
            <a:endParaRPr kumimoji="0" lang="en-US" b="1" i="0" u="none" strike="noStrike" cap="none" normalizeH="0" baseline="0" dirty="0" smtClean="0">
              <a:ln>
                <a:noFill/>
              </a:ln>
              <a:solidFill>
                <a:schemeClr val="tx1"/>
              </a:solidFill>
              <a:effectLst/>
              <a:latin typeface="Arial" pitchFamily="34"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tab pos="-457200" algn="l"/>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20 infected and affected children received education support.</a:t>
            </a:r>
            <a:endParaRPr kumimoji="0" lang="en-US" b="1" i="0" u="none" strike="noStrike" cap="none" normalizeH="0" baseline="0" dirty="0" smtClean="0">
              <a:ln>
                <a:noFill/>
              </a:ln>
              <a:solidFill>
                <a:schemeClr val="tx1"/>
              </a:solidFill>
              <a:effectLst/>
              <a:latin typeface="Arial" pitchFamily="34"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tab pos="-457200" algn="l"/>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2173 people sensitized on HIV/AIDS in communities.</a:t>
            </a:r>
            <a:endParaRPr kumimoji="0" lang="en-US" b="1" i="0" u="none" strike="noStrike" cap="none" normalizeH="0" baseline="0" dirty="0" smtClean="0">
              <a:ln>
                <a:noFill/>
              </a:ln>
              <a:solidFill>
                <a:schemeClr val="tx1"/>
              </a:solidFill>
              <a:effectLst/>
              <a:latin typeface="Arial" pitchFamily="34"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tab pos="-457200" algn="l"/>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211 people underwent Voluntary Counselling and Testing (VCT)</a:t>
            </a:r>
            <a:endParaRPr kumimoji="0" lang="en-US" b="1" i="0" u="none" strike="noStrike" cap="none" normalizeH="0" baseline="0" dirty="0" smtClean="0">
              <a:ln>
                <a:noFill/>
              </a:ln>
              <a:solidFill>
                <a:schemeClr val="tx1"/>
              </a:solidFill>
              <a:effectLst/>
              <a:latin typeface="Arial" pitchFamily="34"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tab pos="-457200" algn="l"/>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31 HIV infected people received CHBC training.</a:t>
            </a:r>
            <a:endParaRPr kumimoji="0" lang="en-US" b="1" i="0" u="none" strike="noStrike" cap="none" normalizeH="0" baseline="0" dirty="0" smtClean="0">
              <a:ln>
                <a:noFill/>
              </a:ln>
              <a:solidFill>
                <a:schemeClr val="tx1"/>
              </a:solidFill>
              <a:effectLst/>
              <a:latin typeface="Arial" pitchFamily="34"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tab pos="-457200" algn="l"/>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353 pregnant woman received PMTC counselling. </a:t>
            </a:r>
            <a:endParaRPr kumimoji="0" lang="en-US" b="1" i="0" u="none" strike="noStrike" cap="none" normalizeH="0" baseline="0" dirty="0" smtClean="0">
              <a:ln>
                <a:noFill/>
              </a:ln>
              <a:solidFill>
                <a:schemeClr val="tx1"/>
              </a:solidFill>
              <a:effectLst/>
              <a:latin typeface="Arial" pitchFamily="34"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tab pos="-457200" algn="l"/>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5 HIV infected people mobilized as peer educator.</a:t>
            </a:r>
            <a:endParaRPr kumimoji="0" lang="en-GB" b="1"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8" presetClass="entr" presetSubtype="16" fill="hold" nodeType="afterEffect">
                                  <p:stCondLst>
                                    <p:cond delay="0"/>
                                  </p:stCondLst>
                                  <p:childTnLst>
                                    <p:set>
                                      <p:cBhvr>
                                        <p:cTn id="11" dur="1" fill="hold">
                                          <p:stCondLst>
                                            <p:cond delay="0"/>
                                          </p:stCondLst>
                                        </p:cTn>
                                        <p:tgtEl>
                                          <p:spTgt spid="27649">
                                            <p:txEl>
                                              <p:pRg st="0" end="0"/>
                                            </p:txEl>
                                          </p:spTgt>
                                        </p:tgtEl>
                                        <p:attrNameLst>
                                          <p:attrName>style.visibility</p:attrName>
                                        </p:attrNameLst>
                                      </p:cBhvr>
                                      <p:to>
                                        <p:strVal val="visible"/>
                                      </p:to>
                                    </p:set>
                                    <p:animEffect transition="in" filter="diamond(in)">
                                      <p:cBhvr>
                                        <p:cTn id="12" dur="2000"/>
                                        <p:tgtEl>
                                          <p:spTgt spid="27649">
                                            <p:txEl>
                                              <p:pRg st="0" end="0"/>
                                            </p:txEl>
                                          </p:spTgt>
                                        </p:tgtEl>
                                      </p:cBhvr>
                                    </p:animEffect>
                                  </p:childTnLst>
                                </p:cTn>
                              </p:par>
                            </p:childTnLst>
                          </p:cTn>
                        </p:par>
                        <p:par>
                          <p:cTn id="13" fill="hold">
                            <p:stCondLst>
                              <p:cond delay="5000"/>
                            </p:stCondLst>
                            <p:childTnLst>
                              <p:par>
                                <p:cTn id="14" presetID="2" presetClass="entr" presetSubtype="4" fill="hold" nodeType="afterEffect">
                                  <p:stCondLst>
                                    <p:cond delay="0"/>
                                  </p:stCondLst>
                                  <p:childTnLst>
                                    <p:set>
                                      <p:cBhvr>
                                        <p:cTn id="15" dur="1" fill="hold">
                                          <p:stCondLst>
                                            <p:cond delay="0"/>
                                          </p:stCondLst>
                                        </p:cTn>
                                        <p:tgtEl>
                                          <p:spTgt spid="27649">
                                            <p:txEl>
                                              <p:pRg st="2" end="2"/>
                                            </p:txEl>
                                          </p:spTgt>
                                        </p:tgtEl>
                                        <p:attrNameLst>
                                          <p:attrName>style.visibility</p:attrName>
                                        </p:attrNameLst>
                                      </p:cBhvr>
                                      <p:to>
                                        <p:strVal val="visible"/>
                                      </p:to>
                                    </p:set>
                                    <p:anim calcmode="lin" valueType="num">
                                      <p:cBhvr additive="base">
                                        <p:cTn id="16" dur="3000" fill="hold"/>
                                        <p:tgtEl>
                                          <p:spTgt spid="27649">
                                            <p:txEl>
                                              <p:pRg st="2" end="2"/>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27649">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nodeType="afterEffect">
                                  <p:stCondLst>
                                    <p:cond delay="0"/>
                                  </p:stCondLst>
                                  <p:childTnLst>
                                    <p:set>
                                      <p:cBhvr>
                                        <p:cTn id="20" dur="1" fill="hold">
                                          <p:stCondLst>
                                            <p:cond delay="0"/>
                                          </p:stCondLst>
                                        </p:cTn>
                                        <p:tgtEl>
                                          <p:spTgt spid="27649">
                                            <p:txEl>
                                              <p:pRg st="3" end="3"/>
                                            </p:txEl>
                                          </p:spTgt>
                                        </p:tgtEl>
                                        <p:attrNameLst>
                                          <p:attrName>style.visibility</p:attrName>
                                        </p:attrNameLst>
                                      </p:cBhvr>
                                      <p:to>
                                        <p:strVal val="visible"/>
                                      </p:to>
                                    </p:set>
                                    <p:anim calcmode="lin" valueType="num">
                                      <p:cBhvr additive="base">
                                        <p:cTn id="21" dur="3000" fill="hold"/>
                                        <p:tgtEl>
                                          <p:spTgt spid="27649">
                                            <p:txEl>
                                              <p:pRg st="3" end="3"/>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27649">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1000"/>
                            </p:stCondLst>
                            <p:childTnLst>
                              <p:par>
                                <p:cTn id="24" presetID="2" presetClass="entr" presetSubtype="4" fill="hold" nodeType="afterEffect">
                                  <p:stCondLst>
                                    <p:cond delay="0"/>
                                  </p:stCondLst>
                                  <p:childTnLst>
                                    <p:set>
                                      <p:cBhvr>
                                        <p:cTn id="25" dur="1" fill="hold">
                                          <p:stCondLst>
                                            <p:cond delay="0"/>
                                          </p:stCondLst>
                                        </p:cTn>
                                        <p:tgtEl>
                                          <p:spTgt spid="27649">
                                            <p:txEl>
                                              <p:pRg st="4" end="4"/>
                                            </p:txEl>
                                          </p:spTgt>
                                        </p:tgtEl>
                                        <p:attrNameLst>
                                          <p:attrName>style.visibility</p:attrName>
                                        </p:attrNameLst>
                                      </p:cBhvr>
                                      <p:to>
                                        <p:strVal val="visible"/>
                                      </p:to>
                                    </p:set>
                                    <p:anim calcmode="lin" valueType="num">
                                      <p:cBhvr additive="base">
                                        <p:cTn id="26" dur="3000" fill="hold"/>
                                        <p:tgtEl>
                                          <p:spTgt spid="27649">
                                            <p:txEl>
                                              <p:pRg st="4" end="4"/>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27649">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4000"/>
                            </p:stCondLst>
                            <p:childTnLst>
                              <p:par>
                                <p:cTn id="29" presetID="2" presetClass="entr" presetSubtype="9" fill="hold" nodeType="afterEffect">
                                  <p:stCondLst>
                                    <p:cond delay="0"/>
                                  </p:stCondLst>
                                  <p:childTnLst>
                                    <p:set>
                                      <p:cBhvr>
                                        <p:cTn id="30" dur="1" fill="hold">
                                          <p:stCondLst>
                                            <p:cond delay="0"/>
                                          </p:stCondLst>
                                        </p:cTn>
                                        <p:tgtEl>
                                          <p:spTgt spid="27649">
                                            <p:txEl>
                                              <p:pRg st="5" end="5"/>
                                            </p:txEl>
                                          </p:spTgt>
                                        </p:tgtEl>
                                        <p:attrNameLst>
                                          <p:attrName>style.visibility</p:attrName>
                                        </p:attrNameLst>
                                      </p:cBhvr>
                                      <p:to>
                                        <p:strVal val="visible"/>
                                      </p:to>
                                    </p:set>
                                    <p:anim calcmode="lin" valueType="num">
                                      <p:cBhvr additive="base">
                                        <p:cTn id="31" dur="3000" fill="hold"/>
                                        <p:tgtEl>
                                          <p:spTgt spid="27649">
                                            <p:txEl>
                                              <p:pRg st="5" end="5"/>
                                            </p:txEl>
                                          </p:spTgt>
                                        </p:tgtEl>
                                        <p:attrNameLst>
                                          <p:attrName>ppt_x</p:attrName>
                                        </p:attrNameLst>
                                      </p:cBhvr>
                                      <p:tavLst>
                                        <p:tav tm="0">
                                          <p:val>
                                            <p:strVal val="0-#ppt_w/2"/>
                                          </p:val>
                                        </p:tav>
                                        <p:tav tm="100000">
                                          <p:val>
                                            <p:strVal val="#ppt_x"/>
                                          </p:val>
                                        </p:tav>
                                      </p:tavLst>
                                    </p:anim>
                                    <p:anim calcmode="lin" valueType="num">
                                      <p:cBhvr additive="base">
                                        <p:cTn id="32" dur="3000" fill="hold"/>
                                        <p:tgtEl>
                                          <p:spTgt spid="27649">
                                            <p:txEl>
                                              <p:pRg st="5" end="5"/>
                                            </p:txEl>
                                          </p:spTgt>
                                        </p:tgtEl>
                                        <p:attrNameLst>
                                          <p:attrName>ppt_y</p:attrName>
                                        </p:attrNameLst>
                                      </p:cBhvr>
                                      <p:tavLst>
                                        <p:tav tm="0">
                                          <p:val>
                                            <p:strVal val="0-#ppt_h/2"/>
                                          </p:val>
                                        </p:tav>
                                        <p:tav tm="100000">
                                          <p:val>
                                            <p:strVal val="#ppt_y"/>
                                          </p:val>
                                        </p:tav>
                                      </p:tavLst>
                                    </p:anim>
                                  </p:childTnLst>
                                </p:cTn>
                              </p:par>
                            </p:childTnLst>
                          </p:cTn>
                        </p:par>
                        <p:par>
                          <p:cTn id="33" fill="hold">
                            <p:stCondLst>
                              <p:cond delay="17000"/>
                            </p:stCondLst>
                            <p:childTnLst>
                              <p:par>
                                <p:cTn id="34" presetID="5" presetClass="entr" presetSubtype="10" fill="hold" nodeType="afterEffect">
                                  <p:stCondLst>
                                    <p:cond delay="0"/>
                                  </p:stCondLst>
                                  <p:childTnLst>
                                    <p:set>
                                      <p:cBhvr>
                                        <p:cTn id="35" dur="1" fill="hold">
                                          <p:stCondLst>
                                            <p:cond delay="0"/>
                                          </p:stCondLst>
                                        </p:cTn>
                                        <p:tgtEl>
                                          <p:spTgt spid="27649">
                                            <p:txEl>
                                              <p:pRg st="6" end="6"/>
                                            </p:txEl>
                                          </p:spTgt>
                                        </p:tgtEl>
                                        <p:attrNameLst>
                                          <p:attrName>style.visibility</p:attrName>
                                        </p:attrNameLst>
                                      </p:cBhvr>
                                      <p:to>
                                        <p:strVal val="visible"/>
                                      </p:to>
                                    </p:set>
                                    <p:animEffect transition="in" filter="checkerboard(across)">
                                      <p:cBhvr>
                                        <p:cTn id="36" dur="3000"/>
                                        <p:tgtEl>
                                          <p:spTgt spid="27649">
                                            <p:txEl>
                                              <p:pRg st="6" end="6"/>
                                            </p:txEl>
                                          </p:spTgt>
                                        </p:tgtEl>
                                      </p:cBhvr>
                                    </p:animEffect>
                                  </p:childTnLst>
                                </p:cTn>
                              </p:par>
                            </p:childTnLst>
                          </p:cTn>
                        </p:par>
                        <p:par>
                          <p:cTn id="37" fill="hold">
                            <p:stCondLst>
                              <p:cond delay="20000"/>
                            </p:stCondLst>
                            <p:childTnLst>
                              <p:par>
                                <p:cTn id="38" presetID="8" presetClass="entr" presetSubtype="16" fill="hold" nodeType="afterEffect">
                                  <p:stCondLst>
                                    <p:cond delay="0"/>
                                  </p:stCondLst>
                                  <p:childTnLst>
                                    <p:set>
                                      <p:cBhvr>
                                        <p:cTn id="39" dur="1" fill="hold">
                                          <p:stCondLst>
                                            <p:cond delay="0"/>
                                          </p:stCondLst>
                                        </p:cTn>
                                        <p:tgtEl>
                                          <p:spTgt spid="27649">
                                            <p:txEl>
                                              <p:pRg st="7" end="7"/>
                                            </p:txEl>
                                          </p:spTgt>
                                        </p:tgtEl>
                                        <p:attrNameLst>
                                          <p:attrName>style.visibility</p:attrName>
                                        </p:attrNameLst>
                                      </p:cBhvr>
                                      <p:to>
                                        <p:strVal val="visible"/>
                                      </p:to>
                                    </p:set>
                                    <p:animEffect transition="in" filter="diamond(in)">
                                      <p:cBhvr>
                                        <p:cTn id="40" dur="2000"/>
                                        <p:tgtEl>
                                          <p:spTgt spid="27649">
                                            <p:txEl>
                                              <p:pRg st="7" end="7"/>
                                            </p:txEl>
                                          </p:spTgt>
                                        </p:tgtEl>
                                      </p:cBhvr>
                                    </p:animEffect>
                                  </p:childTnLst>
                                </p:cTn>
                              </p:par>
                            </p:childTnLst>
                          </p:cTn>
                        </p:par>
                        <p:par>
                          <p:cTn id="41" fill="hold">
                            <p:stCondLst>
                              <p:cond delay="22000"/>
                            </p:stCondLst>
                            <p:childTnLst>
                              <p:par>
                                <p:cTn id="42" presetID="3" presetClass="entr" presetSubtype="10" fill="hold" nodeType="afterEffect">
                                  <p:stCondLst>
                                    <p:cond delay="0"/>
                                  </p:stCondLst>
                                  <p:childTnLst>
                                    <p:set>
                                      <p:cBhvr>
                                        <p:cTn id="43" dur="1" fill="hold">
                                          <p:stCondLst>
                                            <p:cond delay="0"/>
                                          </p:stCondLst>
                                        </p:cTn>
                                        <p:tgtEl>
                                          <p:spTgt spid="27649">
                                            <p:txEl>
                                              <p:pRg st="8" end="8"/>
                                            </p:txEl>
                                          </p:spTgt>
                                        </p:tgtEl>
                                        <p:attrNameLst>
                                          <p:attrName>style.visibility</p:attrName>
                                        </p:attrNameLst>
                                      </p:cBhvr>
                                      <p:to>
                                        <p:strVal val="visible"/>
                                      </p:to>
                                    </p:set>
                                    <p:animEffect transition="in" filter="blinds(horizontal)">
                                      <p:cBhvr>
                                        <p:cTn id="44" dur="3000"/>
                                        <p:tgtEl>
                                          <p:spTgt spid="27649">
                                            <p:txEl>
                                              <p:pRg st="8" end="8"/>
                                            </p:txEl>
                                          </p:spTgt>
                                        </p:tgtEl>
                                      </p:cBhvr>
                                    </p:animEffect>
                                  </p:childTnLst>
                                </p:cTn>
                              </p:par>
                            </p:childTnLst>
                          </p:cTn>
                        </p:par>
                        <p:par>
                          <p:cTn id="45" fill="hold">
                            <p:stCondLst>
                              <p:cond delay="25000"/>
                            </p:stCondLst>
                            <p:childTnLst>
                              <p:par>
                                <p:cTn id="46" presetID="2" presetClass="entr" presetSubtype="2" fill="hold" nodeType="afterEffect">
                                  <p:stCondLst>
                                    <p:cond delay="0"/>
                                  </p:stCondLst>
                                  <p:childTnLst>
                                    <p:set>
                                      <p:cBhvr>
                                        <p:cTn id="47" dur="1" fill="hold">
                                          <p:stCondLst>
                                            <p:cond delay="0"/>
                                          </p:stCondLst>
                                        </p:cTn>
                                        <p:tgtEl>
                                          <p:spTgt spid="27649">
                                            <p:txEl>
                                              <p:pRg st="9" end="9"/>
                                            </p:txEl>
                                          </p:spTgt>
                                        </p:tgtEl>
                                        <p:attrNameLst>
                                          <p:attrName>style.visibility</p:attrName>
                                        </p:attrNameLst>
                                      </p:cBhvr>
                                      <p:to>
                                        <p:strVal val="visible"/>
                                      </p:to>
                                    </p:set>
                                    <p:anim calcmode="lin" valueType="num">
                                      <p:cBhvr additive="base">
                                        <p:cTn id="48" dur="3000" fill="hold"/>
                                        <p:tgtEl>
                                          <p:spTgt spid="27649">
                                            <p:txEl>
                                              <p:pRg st="9" end="9"/>
                                            </p:txEl>
                                          </p:spTgt>
                                        </p:tgtEl>
                                        <p:attrNameLst>
                                          <p:attrName>ppt_x</p:attrName>
                                        </p:attrNameLst>
                                      </p:cBhvr>
                                      <p:tavLst>
                                        <p:tav tm="0">
                                          <p:val>
                                            <p:strVal val="1+#ppt_w/2"/>
                                          </p:val>
                                        </p:tav>
                                        <p:tav tm="100000">
                                          <p:val>
                                            <p:strVal val="#ppt_x"/>
                                          </p:val>
                                        </p:tav>
                                      </p:tavLst>
                                    </p:anim>
                                    <p:anim calcmode="lin" valueType="num">
                                      <p:cBhvr additive="base">
                                        <p:cTn id="49" dur="3000" fill="hold"/>
                                        <p:tgtEl>
                                          <p:spTgt spid="27649">
                                            <p:txEl>
                                              <p:pRg st="9" end="9"/>
                                            </p:txEl>
                                          </p:spTgt>
                                        </p:tgtEl>
                                        <p:attrNameLst>
                                          <p:attrName>ppt_y</p:attrName>
                                        </p:attrNameLst>
                                      </p:cBhvr>
                                      <p:tavLst>
                                        <p:tav tm="0">
                                          <p:val>
                                            <p:strVal val="#ppt_y"/>
                                          </p:val>
                                        </p:tav>
                                        <p:tav tm="100000">
                                          <p:val>
                                            <p:strVal val="#ppt_y"/>
                                          </p:val>
                                        </p:tav>
                                      </p:tavLst>
                                    </p:anim>
                                  </p:childTnLst>
                                </p:cTn>
                              </p:par>
                            </p:childTnLst>
                          </p:cTn>
                        </p:par>
                        <p:par>
                          <p:cTn id="50" fill="hold">
                            <p:stCondLst>
                              <p:cond delay="28000"/>
                            </p:stCondLst>
                            <p:childTnLst>
                              <p:par>
                                <p:cTn id="51" presetID="2" presetClass="entr" presetSubtype="6" fill="hold" nodeType="afterEffect">
                                  <p:stCondLst>
                                    <p:cond delay="0"/>
                                  </p:stCondLst>
                                  <p:childTnLst>
                                    <p:set>
                                      <p:cBhvr>
                                        <p:cTn id="52" dur="1" fill="hold">
                                          <p:stCondLst>
                                            <p:cond delay="0"/>
                                          </p:stCondLst>
                                        </p:cTn>
                                        <p:tgtEl>
                                          <p:spTgt spid="27649">
                                            <p:txEl>
                                              <p:pRg st="10" end="10"/>
                                            </p:txEl>
                                          </p:spTgt>
                                        </p:tgtEl>
                                        <p:attrNameLst>
                                          <p:attrName>style.visibility</p:attrName>
                                        </p:attrNameLst>
                                      </p:cBhvr>
                                      <p:to>
                                        <p:strVal val="visible"/>
                                      </p:to>
                                    </p:set>
                                    <p:anim calcmode="lin" valueType="num">
                                      <p:cBhvr additive="base">
                                        <p:cTn id="53" dur="3000" fill="hold"/>
                                        <p:tgtEl>
                                          <p:spTgt spid="27649">
                                            <p:txEl>
                                              <p:pRg st="10" end="10"/>
                                            </p:txEl>
                                          </p:spTgt>
                                        </p:tgtEl>
                                        <p:attrNameLst>
                                          <p:attrName>ppt_x</p:attrName>
                                        </p:attrNameLst>
                                      </p:cBhvr>
                                      <p:tavLst>
                                        <p:tav tm="0">
                                          <p:val>
                                            <p:strVal val="1+#ppt_w/2"/>
                                          </p:val>
                                        </p:tav>
                                        <p:tav tm="100000">
                                          <p:val>
                                            <p:strVal val="#ppt_x"/>
                                          </p:val>
                                        </p:tav>
                                      </p:tavLst>
                                    </p:anim>
                                    <p:anim calcmode="lin" valueType="num">
                                      <p:cBhvr additive="base">
                                        <p:cTn id="54" dur="3000" fill="hold"/>
                                        <p:tgtEl>
                                          <p:spTgt spid="27649">
                                            <p:txEl>
                                              <p:pRg st="10" end="1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31000"/>
                            </p:stCondLst>
                            <p:childTnLst>
                              <p:par>
                                <p:cTn id="56" presetID="2" presetClass="entr" presetSubtype="12" fill="hold" nodeType="afterEffect">
                                  <p:stCondLst>
                                    <p:cond delay="0"/>
                                  </p:stCondLst>
                                  <p:childTnLst>
                                    <p:set>
                                      <p:cBhvr>
                                        <p:cTn id="57" dur="1" fill="hold">
                                          <p:stCondLst>
                                            <p:cond delay="0"/>
                                          </p:stCondLst>
                                        </p:cTn>
                                        <p:tgtEl>
                                          <p:spTgt spid="27649">
                                            <p:txEl>
                                              <p:pRg st="11" end="11"/>
                                            </p:txEl>
                                          </p:spTgt>
                                        </p:tgtEl>
                                        <p:attrNameLst>
                                          <p:attrName>style.visibility</p:attrName>
                                        </p:attrNameLst>
                                      </p:cBhvr>
                                      <p:to>
                                        <p:strVal val="visible"/>
                                      </p:to>
                                    </p:set>
                                    <p:anim calcmode="lin" valueType="num">
                                      <p:cBhvr additive="base">
                                        <p:cTn id="58" dur="3000" fill="hold"/>
                                        <p:tgtEl>
                                          <p:spTgt spid="27649">
                                            <p:txEl>
                                              <p:pRg st="11" end="11"/>
                                            </p:txEl>
                                          </p:spTgt>
                                        </p:tgtEl>
                                        <p:attrNameLst>
                                          <p:attrName>ppt_x</p:attrName>
                                        </p:attrNameLst>
                                      </p:cBhvr>
                                      <p:tavLst>
                                        <p:tav tm="0">
                                          <p:val>
                                            <p:strVal val="0-#ppt_w/2"/>
                                          </p:val>
                                        </p:tav>
                                        <p:tav tm="100000">
                                          <p:val>
                                            <p:strVal val="#ppt_x"/>
                                          </p:val>
                                        </p:tav>
                                      </p:tavLst>
                                    </p:anim>
                                    <p:anim calcmode="lin" valueType="num">
                                      <p:cBhvr additive="base">
                                        <p:cTn id="59" dur="3000" fill="hold"/>
                                        <p:tgtEl>
                                          <p:spTgt spid="27649">
                                            <p:txEl>
                                              <p:pRg st="11" end="11"/>
                                            </p:txEl>
                                          </p:spTgt>
                                        </p:tgtEl>
                                        <p:attrNameLst>
                                          <p:attrName>ppt_y</p:attrName>
                                        </p:attrNameLst>
                                      </p:cBhvr>
                                      <p:tavLst>
                                        <p:tav tm="0">
                                          <p:val>
                                            <p:strVal val="1+#ppt_h/2"/>
                                          </p:val>
                                        </p:tav>
                                        <p:tav tm="100000">
                                          <p:val>
                                            <p:strVal val="#ppt_y"/>
                                          </p:val>
                                        </p:tav>
                                      </p:tavLst>
                                    </p:anim>
                                  </p:childTnLst>
                                </p:cTn>
                              </p:par>
                            </p:childTnLst>
                          </p:cTn>
                        </p:par>
                        <p:par>
                          <p:cTn id="60" fill="hold">
                            <p:stCondLst>
                              <p:cond delay="34000"/>
                            </p:stCondLst>
                            <p:childTnLst>
                              <p:par>
                                <p:cTn id="61" presetID="8" presetClass="entr" presetSubtype="16" fill="hold" nodeType="afterEffect">
                                  <p:stCondLst>
                                    <p:cond delay="0"/>
                                  </p:stCondLst>
                                  <p:childTnLst>
                                    <p:set>
                                      <p:cBhvr>
                                        <p:cTn id="62" dur="1" fill="hold">
                                          <p:stCondLst>
                                            <p:cond delay="0"/>
                                          </p:stCondLst>
                                        </p:cTn>
                                        <p:tgtEl>
                                          <p:spTgt spid="27649">
                                            <p:txEl>
                                              <p:pRg st="12" end="12"/>
                                            </p:txEl>
                                          </p:spTgt>
                                        </p:tgtEl>
                                        <p:attrNameLst>
                                          <p:attrName>style.visibility</p:attrName>
                                        </p:attrNameLst>
                                      </p:cBhvr>
                                      <p:to>
                                        <p:strVal val="visible"/>
                                      </p:to>
                                    </p:set>
                                    <p:animEffect transition="in" filter="diamond(in)">
                                      <p:cBhvr>
                                        <p:cTn id="63" dur="2000"/>
                                        <p:tgtEl>
                                          <p:spTgt spid="2764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57320"/>
            <a:ext cx="8686800" cy="6808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Care and Support for HIV infected People, Birgunj…………</a:t>
            </a:r>
            <a:endParaRPr kumimoji="0" lang="en-US" sz="14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304800" y="999425"/>
            <a:ext cx="3000373" cy="400110"/>
          </a:xfrm>
          <a:prstGeom prst="rect">
            <a:avLst/>
          </a:prstGeom>
        </p:spPr>
        <p:txBody>
          <a:bodyPr wrap="none">
            <a:spAutoFit/>
          </a:bodyPr>
          <a:lstStyle/>
          <a:p>
            <a:r>
              <a:rPr lang="en-US" sz="2000" b="1" i="1" dirty="0">
                <a:solidFill>
                  <a:srgbClr val="0070C0"/>
                </a:solidFill>
              </a:rPr>
              <a:t>Care home and treatment:</a:t>
            </a:r>
            <a:endParaRPr lang="en-US" sz="2000" i="1" dirty="0">
              <a:solidFill>
                <a:srgbClr val="0070C0"/>
              </a:solidFill>
            </a:endParaRPr>
          </a:p>
        </p:txBody>
      </p:sp>
      <p:sp>
        <p:nvSpPr>
          <p:cNvPr id="6" name="Rectangle 5"/>
          <p:cNvSpPr/>
          <p:nvPr/>
        </p:nvSpPr>
        <p:spPr>
          <a:xfrm>
            <a:off x="381000" y="1447800"/>
            <a:ext cx="8458200" cy="923330"/>
          </a:xfrm>
          <a:prstGeom prst="rect">
            <a:avLst/>
          </a:prstGeom>
        </p:spPr>
        <p:txBody>
          <a:bodyPr wrap="square">
            <a:spAutoFit/>
          </a:bodyPr>
          <a:lstStyle/>
          <a:p>
            <a:r>
              <a:rPr lang="en-US" b="1" dirty="0">
                <a:latin typeface="Arial" pitchFamily="34" charset="0"/>
                <a:cs typeface="Arial" pitchFamily="34" charset="0"/>
              </a:rPr>
              <a:t>HIV infected people who suffer from illness or psychological stress come to care home for </a:t>
            </a:r>
            <a:r>
              <a:rPr lang="en-US" b="1" dirty="0" smtClean="0">
                <a:latin typeface="Arial" pitchFamily="34" charset="0"/>
                <a:cs typeface="Arial" pitchFamily="34" charset="0"/>
              </a:rPr>
              <a:t>support and treatment. </a:t>
            </a:r>
            <a:r>
              <a:rPr lang="en-US" b="1" dirty="0">
                <a:latin typeface="Arial" pitchFamily="34" charset="0"/>
                <a:cs typeface="Arial" pitchFamily="34" charset="0"/>
              </a:rPr>
              <a:t>Stay can be from one day to 21 days as per need. During their stay they receive living support.</a:t>
            </a:r>
          </a:p>
        </p:txBody>
      </p:sp>
      <p:pic>
        <p:nvPicPr>
          <p:cNvPr id="8" name="Picture 7" descr="F:\rita\birgunj annual report 2013\Photo\S-7.JPG"/>
          <p:cNvPicPr/>
          <p:nvPr/>
        </p:nvPicPr>
        <p:blipFill>
          <a:blip r:embed="rId2" cstate="print"/>
          <a:srcRect/>
          <a:stretch>
            <a:fillRect/>
          </a:stretch>
        </p:blipFill>
        <p:spPr bwMode="auto">
          <a:xfrm>
            <a:off x="304800" y="2667000"/>
            <a:ext cx="4343400" cy="3200400"/>
          </a:xfrm>
          <a:prstGeom prst="rect">
            <a:avLst/>
          </a:prstGeom>
          <a:noFill/>
          <a:ln w="9525">
            <a:noFill/>
            <a:miter lim="800000"/>
            <a:headEnd/>
            <a:tailEnd/>
          </a:ln>
        </p:spPr>
      </p:pic>
      <p:pic>
        <p:nvPicPr>
          <p:cNvPr id="9" name="Picture 8" descr="F:\rita\birgunj annual report 2013\Photo\S_5.JPG"/>
          <p:cNvPicPr/>
          <p:nvPr/>
        </p:nvPicPr>
        <p:blipFill>
          <a:blip r:embed="rId3" cstate="print"/>
          <a:srcRect/>
          <a:stretch>
            <a:fillRect/>
          </a:stretch>
        </p:blipFill>
        <p:spPr bwMode="auto">
          <a:xfrm>
            <a:off x="4800600" y="2667000"/>
            <a:ext cx="4191000" cy="3200400"/>
          </a:xfrm>
          <a:prstGeom prst="rect">
            <a:avLst/>
          </a:prstGeom>
          <a:noFill/>
          <a:ln w="9525">
            <a:noFill/>
            <a:miter lim="800000"/>
            <a:headEnd/>
            <a:tailEnd/>
          </a:ln>
        </p:spPr>
      </p:pic>
      <p:sp>
        <p:nvSpPr>
          <p:cNvPr id="10" name="TextBox 9"/>
          <p:cNvSpPr txBox="1"/>
          <p:nvPr/>
        </p:nvSpPr>
        <p:spPr>
          <a:xfrm>
            <a:off x="227800" y="5838525"/>
            <a:ext cx="4343400" cy="381000"/>
          </a:xfrm>
          <a:prstGeom prst="rect">
            <a:avLst/>
          </a:prstGeom>
          <a:noFill/>
        </p:spPr>
        <p:txBody>
          <a:bodyPr wrap="square" rtlCol="0">
            <a:spAutoFit/>
          </a:bodyPr>
          <a:lstStyle/>
          <a:p>
            <a:r>
              <a:rPr lang="en-US" b="1" dirty="0" smtClean="0">
                <a:latin typeface="Arial" pitchFamily="34" charset="0"/>
                <a:cs typeface="Arial" pitchFamily="34" charset="0"/>
              </a:rPr>
              <a:t>Medical checkup at care home</a:t>
            </a:r>
            <a:endParaRPr lang="en-US" b="1" dirty="0">
              <a:latin typeface="Arial" pitchFamily="34" charset="0"/>
              <a:cs typeface="Arial" pitchFamily="34" charset="0"/>
            </a:endParaRPr>
          </a:p>
        </p:txBody>
      </p:sp>
      <p:sp>
        <p:nvSpPr>
          <p:cNvPr id="11" name="TextBox 10"/>
          <p:cNvSpPr txBox="1"/>
          <p:nvPr/>
        </p:nvSpPr>
        <p:spPr>
          <a:xfrm>
            <a:off x="4800600" y="5815812"/>
            <a:ext cx="4343400" cy="381000"/>
          </a:xfrm>
          <a:prstGeom prst="rect">
            <a:avLst/>
          </a:prstGeom>
          <a:noFill/>
        </p:spPr>
        <p:txBody>
          <a:bodyPr wrap="square" rtlCol="0">
            <a:spAutoFit/>
          </a:bodyPr>
          <a:lstStyle/>
          <a:p>
            <a:r>
              <a:rPr lang="en-US" b="1" dirty="0" smtClean="0">
                <a:latin typeface="Arial" pitchFamily="34" charset="0"/>
                <a:cs typeface="Arial" pitchFamily="34" charset="0"/>
              </a:rPr>
              <a:t>Psychological counseling</a:t>
            </a:r>
            <a:endParaRPr lang="en-US" b="1" dirty="0">
              <a:latin typeface="Arial" pitchFamily="34" charset="0"/>
              <a:cs typeface="Arial" pitchFamily="34" charset="0"/>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par>
                          <p:cTn id="12" fill="hold">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3000"/>
                                        <p:tgtEl>
                                          <p:spTgt spid="6"/>
                                        </p:tgtEl>
                                      </p:cBhvr>
                                    </p:animEffect>
                                  </p:childTnLst>
                                </p:cTn>
                              </p:par>
                            </p:childTnLst>
                          </p:cTn>
                        </p:par>
                        <p:par>
                          <p:cTn id="16" fill="hold">
                            <p:stCondLst>
                              <p:cond delay="5500"/>
                            </p:stCondLst>
                            <p:childTnLst>
                              <p:par>
                                <p:cTn id="17" presetID="8"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par>
                          <p:cTn id="20" fill="hold">
                            <p:stCondLst>
                              <p:cond delay="7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3000" fill="hold"/>
                                        <p:tgtEl>
                                          <p:spTgt spid="10"/>
                                        </p:tgtEl>
                                        <p:attrNameLst>
                                          <p:attrName>ppt_x</p:attrName>
                                        </p:attrNameLst>
                                      </p:cBhvr>
                                      <p:tavLst>
                                        <p:tav tm="0">
                                          <p:val>
                                            <p:strVal val="#ppt_x"/>
                                          </p:val>
                                        </p:tav>
                                        <p:tav tm="100000">
                                          <p:val>
                                            <p:strVal val="#ppt_x"/>
                                          </p:val>
                                        </p:tav>
                                      </p:tavLst>
                                    </p:anim>
                                    <p:anim calcmode="lin" valueType="num">
                                      <p:cBhvr additive="base">
                                        <p:cTn id="24" dur="30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10500"/>
                            </p:stCondLst>
                            <p:childTnLst>
                              <p:par>
                                <p:cTn id="26" presetID="8" presetClass="entr" presetSubtype="3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out)">
                                      <p:cBhvr>
                                        <p:cTn id="28" dur="2000"/>
                                        <p:tgtEl>
                                          <p:spTgt spid="9"/>
                                        </p:tgtEl>
                                      </p:cBhvr>
                                    </p:animEffect>
                                  </p:childTnLst>
                                </p:cTn>
                              </p:par>
                            </p:childTnLst>
                          </p:cTn>
                        </p:par>
                        <p:par>
                          <p:cTn id="29" fill="hold">
                            <p:stCondLst>
                              <p:cond delay="12500"/>
                            </p:stCondLst>
                            <p:childTnLst>
                              <p:par>
                                <p:cTn id="30" presetID="2" presetClass="entr" presetSubtype="2"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3000" fill="hold"/>
                                        <p:tgtEl>
                                          <p:spTgt spid="11"/>
                                        </p:tgtEl>
                                        <p:attrNameLst>
                                          <p:attrName>ppt_x</p:attrName>
                                        </p:attrNameLst>
                                      </p:cBhvr>
                                      <p:tavLst>
                                        <p:tav tm="0">
                                          <p:val>
                                            <p:strVal val="1+#ppt_w/2"/>
                                          </p:val>
                                        </p:tav>
                                        <p:tav tm="100000">
                                          <p:val>
                                            <p:strVal val="#ppt_x"/>
                                          </p:val>
                                        </p:tav>
                                      </p:tavLst>
                                    </p:anim>
                                    <p:anim calcmode="lin" valueType="num">
                                      <p:cBhvr additive="base">
                                        <p:cTn id="33"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57320"/>
            <a:ext cx="8686800" cy="6808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Care and Support for HIV infected People, Birgunj…………</a:t>
            </a:r>
            <a:endParaRPr kumimoji="0" lang="en-US" sz="14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228600" y="980175"/>
            <a:ext cx="7848600" cy="400110"/>
          </a:xfrm>
          <a:prstGeom prst="rect">
            <a:avLst/>
          </a:prstGeom>
          <a:noFill/>
        </p:spPr>
        <p:txBody>
          <a:bodyPr wrap="square" rtlCol="0">
            <a:spAutoFit/>
          </a:bodyPr>
          <a:lstStyle/>
          <a:p>
            <a:r>
              <a:rPr lang="en-US" sz="2000" b="1" i="1" dirty="0" smtClean="0">
                <a:solidFill>
                  <a:srgbClr val="0070C0"/>
                </a:solidFill>
                <a:latin typeface="Arial" pitchFamily="34" charset="0"/>
                <a:cs typeface="Arial" pitchFamily="34" charset="0"/>
              </a:rPr>
              <a:t>Awareness program on HIV/AIDS in communities</a:t>
            </a:r>
            <a:endParaRPr lang="en-US" sz="2000" b="1" i="1" dirty="0">
              <a:solidFill>
                <a:srgbClr val="0070C0"/>
              </a:solidFill>
              <a:latin typeface="Arial" pitchFamily="34" charset="0"/>
              <a:cs typeface="Arial" pitchFamily="34" charset="0"/>
            </a:endParaRPr>
          </a:p>
        </p:txBody>
      </p:sp>
      <p:sp>
        <p:nvSpPr>
          <p:cNvPr id="6" name="Rectangle 5"/>
          <p:cNvSpPr/>
          <p:nvPr/>
        </p:nvSpPr>
        <p:spPr>
          <a:xfrm>
            <a:off x="304800" y="1447800"/>
            <a:ext cx="8610600" cy="646331"/>
          </a:xfrm>
          <a:prstGeom prst="rect">
            <a:avLst/>
          </a:prstGeom>
        </p:spPr>
        <p:txBody>
          <a:bodyPr wrap="square">
            <a:spAutoFit/>
          </a:bodyPr>
          <a:lstStyle/>
          <a:p>
            <a:pPr algn="just"/>
            <a:r>
              <a:rPr lang="en-US" b="1" dirty="0" smtClean="0">
                <a:latin typeface="Arial" pitchFamily="34" charset="0"/>
                <a:cs typeface="Arial" pitchFamily="34" charset="0"/>
              </a:rPr>
              <a:t>Intensive focus is put </a:t>
            </a:r>
            <a:r>
              <a:rPr lang="en-US" b="1" dirty="0">
                <a:latin typeface="Arial" pitchFamily="34" charset="0"/>
                <a:cs typeface="Arial" pitchFamily="34" charset="0"/>
              </a:rPr>
              <a:t>on </a:t>
            </a:r>
            <a:r>
              <a:rPr lang="en-US" b="1" dirty="0" smtClean="0">
                <a:latin typeface="Arial" pitchFamily="34" charset="0"/>
                <a:cs typeface="Arial" pitchFamily="34" charset="0"/>
              </a:rPr>
              <a:t>HIV/AIDS related awareness in community for creating </a:t>
            </a:r>
            <a:r>
              <a:rPr lang="en-US" b="1" dirty="0">
                <a:latin typeface="Arial" pitchFamily="34" charset="0"/>
                <a:cs typeface="Arial" pitchFamily="34" charset="0"/>
              </a:rPr>
              <a:t>a shared sense of urgency to tackle this </a:t>
            </a:r>
            <a:r>
              <a:rPr lang="en-US" b="1" dirty="0" smtClean="0">
                <a:latin typeface="Arial" pitchFamily="34" charset="0"/>
                <a:cs typeface="Arial" pitchFamily="34" charset="0"/>
              </a:rPr>
              <a:t>epidemic. </a:t>
            </a:r>
            <a:endParaRPr lang="en-US" b="1" dirty="0">
              <a:latin typeface="Arial" pitchFamily="34" charset="0"/>
              <a:cs typeface="Arial" pitchFamily="34" charset="0"/>
            </a:endParaRPr>
          </a:p>
        </p:txBody>
      </p:sp>
      <p:pic>
        <p:nvPicPr>
          <p:cNvPr id="7" name="Picture 6" descr="F:\rita\birgunj annual report 2013\Photo\5.JPG"/>
          <p:cNvPicPr/>
          <p:nvPr/>
        </p:nvPicPr>
        <p:blipFill>
          <a:blip r:embed="rId2" cstate="print"/>
          <a:srcRect/>
          <a:stretch>
            <a:fillRect/>
          </a:stretch>
        </p:blipFill>
        <p:spPr bwMode="auto">
          <a:xfrm>
            <a:off x="228600" y="2438400"/>
            <a:ext cx="4343400" cy="3352800"/>
          </a:xfrm>
          <a:prstGeom prst="rect">
            <a:avLst/>
          </a:prstGeom>
          <a:noFill/>
          <a:ln w="9525">
            <a:noFill/>
            <a:miter lim="800000"/>
            <a:headEnd/>
            <a:tailEnd/>
          </a:ln>
        </p:spPr>
      </p:pic>
      <p:pic>
        <p:nvPicPr>
          <p:cNvPr id="8" name="Picture 7" descr="F:\rita\birgunj annual report 2013\Photo\3.JPG"/>
          <p:cNvPicPr/>
          <p:nvPr/>
        </p:nvPicPr>
        <p:blipFill>
          <a:blip r:embed="rId3" cstate="print"/>
          <a:srcRect/>
          <a:stretch>
            <a:fillRect/>
          </a:stretch>
        </p:blipFill>
        <p:spPr bwMode="auto">
          <a:xfrm>
            <a:off x="4800600" y="2438400"/>
            <a:ext cx="4114800" cy="3371850"/>
          </a:xfrm>
          <a:prstGeom prst="rect">
            <a:avLst/>
          </a:prstGeom>
          <a:noFill/>
          <a:ln w="9525">
            <a:noFill/>
            <a:miter lim="800000"/>
            <a:headEnd/>
            <a:tailEnd/>
          </a:ln>
        </p:spPr>
      </p:pic>
      <p:sp>
        <p:nvSpPr>
          <p:cNvPr id="9" name="TextBox 8"/>
          <p:cNvSpPr txBox="1"/>
          <p:nvPr/>
        </p:nvSpPr>
        <p:spPr>
          <a:xfrm>
            <a:off x="2667000" y="6019800"/>
            <a:ext cx="4495800" cy="369332"/>
          </a:xfrm>
          <a:prstGeom prst="rect">
            <a:avLst/>
          </a:prstGeom>
          <a:noFill/>
        </p:spPr>
        <p:txBody>
          <a:bodyPr wrap="square" rtlCol="0">
            <a:spAutoFit/>
          </a:bodyPr>
          <a:lstStyle/>
          <a:p>
            <a:r>
              <a:rPr lang="en-US" b="1" dirty="0" smtClean="0">
                <a:latin typeface="Arial" pitchFamily="34" charset="0"/>
                <a:cs typeface="Arial" pitchFamily="34" charset="0"/>
              </a:rPr>
              <a:t>Awareness program in communities</a:t>
            </a:r>
            <a:endParaRPr lang="en-US" b="1" dirty="0">
              <a:latin typeface="Arial" pitchFamily="34" charset="0"/>
              <a:cs typeface="Arial" pitchFamily="34" charset="0"/>
            </a:endParaRP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3000"/>
                                        <p:tgtEl>
                                          <p:spTgt spid="4"/>
                                        </p:tgtEl>
                                      </p:cBhvr>
                                    </p:animEffect>
                                  </p:childTnLst>
                                </p:cTn>
                              </p:par>
                            </p:childTnLst>
                          </p:cTn>
                        </p:par>
                        <p:par>
                          <p:cTn id="8" fill="hold">
                            <p:stCondLst>
                              <p:cond delay="30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2000"/>
                                        <p:tgtEl>
                                          <p:spTgt spid="5"/>
                                        </p:tgtEl>
                                      </p:cBhvr>
                                    </p:animEffect>
                                  </p:childTnLst>
                                </p:cTn>
                              </p:par>
                            </p:childTnLst>
                          </p:cTn>
                        </p:par>
                        <p:par>
                          <p:cTn id="12" fill="hold">
                            <p:stCondLst>
                              <p:cond delay="5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2000"/>
                                        <p:tgtEl>
                                          <p:spTgt spid="6"/>
                                        </p:tgtEl>
                                      </p:cBhvr>
                                    </p:animEffect>
                                  </p:childTnLst>
                                </p:cTn>
                              </p:par>
                            </p:childTnLst>
                          </p:cTn>
                        </p:par>
                        <p:par>
                          <p:cTn id="16" fill="hold">
                            <p:stCondLst>
                              <p:cond delay="7000"/>
                            </p:stCondLst>
                            <p:childTnLst>
                              <p:par>
                                <p:cTn id="17" presetID="5"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2000"/>
                                        <p:tgtEl>
                                          <p:spTgt spid="7"/>
                                        </p:tgtEl>
                                      </p:cBhvr>
                                    </p:animEffect>
                                  </p:childTnLst>
                                </p:cTn>
                              </p:par>
                            </p:childTnLst>
                          </p:cTn>
                        </p:par>
                        <p:par>
                          <p:cTn id="20" fill="hold">
                            <p:stCondLst>
                              <p:cond delay="9000"/>
                            </p:stCondLst>
                            <p:childTnLst>
                              <p:par>
                                <p:cTn id="21" presetID="3" presetClass="entr" presetSubtype="5"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vertical)">
                                      <p:cBhvr>
                                        <p:cTn id="23" dur="2000"/>
                                        <p:tgtEl>
                                          <p:spTgt spid="8"/>
                                        </p:tgtEl>
                                      </p:cBhvr>
                                    </p:animEffect>
                                  </p:childTnLst>
                                </p:cTn>
                              </p:par>
                            </p:childTnLst>
                          </p:cTn>
                        </p:par>
                        <p:par>
                          <p:cTn id="24" fill="hold">
                            <p:stCondLst>
                              <p:cond delay="11000"/>
                            </p:stCondLst>
                            <p:childTnLst>
                              <p:par>
                                <p:cTn id="25" presetID="8"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52400"/>
            <a:ext cx="8153400" cy="6808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Care and Support for HIV infected People, </a:t>
            </a:r>
            <a:r>
              <a:rPr lang="en-US" sz="2400" b="1" dirty="0" err="1" smtClean="0">
                <a:latin typeface="Arial" pitchFamily="34" charset="0"/>
                <a:ea typeface="Times New Roman"/>
                <a:cs typeface="Arial" pitchFamily="34" charset="0"/>
              </a:rPr>
              <a:t>Birgunj</a:t>
            </a:r>
            <a:r>
              <a:rPr lang="en-US" sz="2400" b="1" dirty="0" smtClean="0">
                <a:latin typeface="Arial" pitchFamily="34" charset="0"/>
                <a:ea typeface="Times New Roman"/>
                <a:cs typeface="Arial" pitchFamily="34" charset="0"/>
              </a:rPr>
              <a:t>……</a:t>
            </a:r>
            <a:endParaRPr kumimoji="0" lang="en-US" sz="14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990600" y="936860"/>
            <a:ext cx="6934200" cy="400110"/>
          </a:xfrm>
          <a:prstGeom prst="rect">
            <a:avLst/>
          </a:prstGeom>
          <a:noFill/>
        </p:spPr>
        <p:txBody>
          <a:bodyPr wrap="square" rtlCol="0">
            <a:spAutoFit/>
          </a:bodyPr>
          <a:lstStyle/>
          <a:p>
            <a:r>
              <a:rPr lang="en-US" sz="2000" b="1" i="1" dirty="0" smtClean="0">
                <a:solidFill>
                  <a:srgbClr val="0070C0"/>
                </a:solidFill>
                <a:latin typeface="Arial" pitchFamily="34" charset="0"/>
                <a:cs typeface="Arial" pitchFamily="34" charset="0"/>
              </a:rPr>
              <a:t>Capacity building of HIV infected people</a:t>
            </a:r>
            <a:endParaRPr lang="en-US" sz="2000" b="1" i="1" dirty="0">
              <a:solidFill>
                <a:srgbClr val="0070C0"/>
              </a:solidFill>
              <a:latin typeface="Arial" pitchFamily="34" charset="0"/>
              <a:cs typeface="Arial" pitchFamily="34" charset="0"/>
            </a:endParaRPr>
          </a:p>
        </p:txBody>
      </p:sp>
      <p:sp>
        <p:nvSpPr>
          <p:cNvPr id="29697" name="Rectangle 1"/>
          <p:cNvSpPr>
            <a:spLocks noChangeArrowheads="1"/>
          </p:cNvSpPr>
          <p:nvPr/>
        </p:nvSpPr>
        <p:spPr bwMode="auto">
          <a:xfrm>
            <a:off x="1066800" y="1356360"/>
            <a:ext cx="7848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0" algn="r"/>
                <a:tab pos="457200" algn="l"/>
                <a:tab pos="701675" algn="l"/>
                <a:tab pos="1066800" algn="r"/>
                <a:tab pos="1189038" algn="l"/>
                <a:tab pos="1431925" algn="l"/>
                <a:tab pos="1676400" algn="l"/>
                <a:tab pos="1920875" algn="l"/>
                <a:tab pos="2163763" algn="l"/>
                <a:tab pos="2408238" algn="l"/>
                <a:tab pos="2751138" algn="l"/>
                <a:tab pos="3209925" algn="l"/>
                <a:tab pos="3668713" algn="l"/>
                <a:tab pos="4127500" algn="l"/>
                <a:tab pos="4586288" algn="l"/>
                <a:tab pos="5943600" algn="r"/>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An event of CHBC training for HIV infected people has been organized to</a:t>
            </a:r>
            <a:r>
              <a:rPr lang="en-US" b="1" dirty="0">
                <a:latin typeface="Arial" pitchFamily="34" charset="0"/>
                <a:ea typeface="Calibri" pitchFamily="34" charset="0"/>
                <a:cs typeface="Arial" pitchFamily="34" charset="0"/>
              </a:rPr>
              <a:t> </a:t>
            </a:r>
            <a:r>
              <a:rPr lang="en-US" b="1" dirty="0" smtClean="0">
                <a:latin typeface="Arial" pitchFamily="34" charset="0"/>
                <a:ea typeface="Calibri" pitchFamily="34" charset="0"/>
                <a:cs typeface="Arial" pitchFamily="34" charset="0"/>
              </a:rPr>
              <a:t>d</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evelop an understanding of the Basic Facts on HIV and AIDS</a:t>
            </a:r>
            <a:r>
              <a:rPr kumimoji="0" lang="en-US" b="1" i="0" u="none" strike="noStrike" cap="none" normalizeH="0" dirty="0" smtClean="0">
                <a:ln>
                  <a:noFill/>
                </a:ln>
                <a:solidFill>
                  <a:schemeClr val="tx1"/>
                </a:solidFill>
                <a:effectLst/>
                <a:latin typeface="Arial" pitchFamily="34" charset="0"/>
                <a:ea typeface="Calibri" pitchFamily="34" charset="0"/>
                <a:cs typeface="Arial" pitchFamily="34" charset="0"/>
              </a:rPr>
              <a:t> and </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to identify the various gaps and needs of person living with HIV and AIDS and family, and how to take the care.</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DSC00043.jpg"/>
          <p:cNvPicPr/>
          <p:nvPr/>
        </p:nvPicPr>
        <p:blipFill>
          <a:blip r:embed="rId2" cstate="print"/>
          <a:stretch>
            <a:fillRect/>
          </a:stretch>
        </p:blipFill>
        <p:spPr>
          <a:xfrm>
            <a:off x="1371600" y="2743200"/>
            <a:ext cx="7467600" cy="3886200"/>
          </a:xfrm>
          <a:prstGeom prst="rect">
            <a:avLst/>
          </a:prstGeom>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9"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0-#ppt_w/2"/>
                                          </p:val>
                                        </p:tav>
                                        <p:tav tm="100000">
                                          <p:val>
                                            <p:strVal val="#ppt_x"/>
                                          </p:val>
                                        </p:tav>
                                      </p:tavLst>
                                    </p:anim>
                                    <p:anim calcmode="lin" valueType="num">
                                      <p:cBhvr additive="base">
                                        <p:cTn id="13" dur="2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8" presetClass="entr" presetSubtype="16" fill="hold" grpId="0" nodeType="afterEffect">
                                  <p:stCondLst>
                                    <p:cond delay="0"/>
                                  </p:stCondLst>
                                  <p:childTnLst>
                                    <p:set>
                                      <p:cBhvr>
                                        <p:cTn id="16" dur="1" fill="hold">
                                          <p:stCondLst>
                                            <p:cond delay="0"/>
                                          </p:stCondLst>
                                        </p:cTn>
                                        <p:tgtEl>
                                          <p:spTgt spid="29697"/>
                                        </p:tgtEl>
                                        <p:attrNameLst>
                                          <p:attrName>style.visibility</p:attrName>
                                        </p:attrNameLst>
                                      </p:cBhvr>
                                      <p:to>
                                        <p:strVal val="visible"/>
                                      </p:to>
                                    </p:set>
                                    <p:animEffect transition="in" filter="diamond(in)">
                                      <p:cBhvr>
                                        <p:cTn id="17" dur="2000"/>
                                        <p:tgtEl>
                                          <p:spTgt spid="29697"/>
                                        </p:tgtEl>
                                      </p:cBhvr>
                                    </p:animEffect>
                                  </p:childTnLst>
                                </p:cTn>
                              </p:par>
                            </p:childTnLst>
                          </p:cTn>
                        </p:par>
                        <p:par>
                          <p:cTn id="18" fill="hold">
                            <p:stCondLst>
                              <p:cond delay="6000"/>
                            </p:stCondLst>
                            <p:childTnLst>
                              <p:par>
                                <p:cTn id="19" presetID="3" presetClass="entr" presetSubtype="5"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vertical)">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96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340200"/>
            <a:ext cx="8686800" cy="6808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Care and Support for HIV infected People, Birgunj…………</a:t>
            </a:r>
            <a:endParaRPr kumimoji="0" lang="en-US" sz="1400" b="0" i="0" u="none" strike="noStrike" cap="none" normalizeH="0" baseline="0" dirty="0" smtClean="0">
              <a:ln>
                <a:noFill/>
              </a:ln>
              <a:solidFill>
                <a:schemeClr val="tx1"/>
              </a:solidFill>
              <a:effectLst/>
              <a:latin typeface="Arial" pitchFamily="34" charset="0"/>
            </a:endParaRPr>
          </a:p>
        </p:txBody>
      </p:sp>
      <p:pic>
        <p:nvPicPr>
          <p:cNvPr id="5" name="Picture 4" descr="DSC00954"/>
          <p:cNvPicPr/>
          <p:nvPr/>
        </p:nvPicPr>
        <p:blipFill>
          <a:blip r:embed="rId2"/>
          <a:srcRect/>
          <a:stretch>
            <a:fillRect/>
          </a:stretch>
        </p:blipFill>
        <p:spPr bwMode="auto">
          <a:xfrm>
            <a:off x="381000" y="1676400"/>
            <a:ext cx="4038600" cy="3581400"/>
          </a:xfrm>
          <a:prstGeom prst="rect">
            <a:avLst/>
          </a:prstGeom>
          <a:noFill/>
          <a:ln w="9525">
            <a:noFill/>
            <a:miter lim="800000"/>
            <a:headEnd/>
            <a:tailEnd/>
          </a:ln>
        </p:spPr>
      </p:pic>
      <p:pic>
        <p:nvPicPr>
          <p:cNvPr id="6" name="Picture 5" descr="F:\rita\birgunj annual report 2013\Photo\S_4.JPG"/>
          <p:cNvPicPr/>
          <p:nvPr/>
        </p:nvPicPr>
        <p:blipFill>
          <a:blip r:embed="rId3" cstate="print"/>
          <a:srcRect/>
          <a:stretch>
            <a:fillRect/>
          </a:stretch>
        </p:blipFill>
        <p:spPr bwMode="auto">
          <a:xfrm>
            <a:off x="4572000" y="1676400"/>
            <a:ext cx="4267200" cy="3581400"/>
          </a:xfrm>
          <a:prstGeom prst="rect">
            <a:avLst/>
          </a:prstGeom>
          <a:noFill/>
          <a:ln w="9525">
            <a:noFill/>
            <a:miter lim="800000"/>
            <a:headEnd/>
            <a:tailEnd/>
          </a:ln>
        </p:spPr>
      </p:pic>
      <p:sp>
        <p:nvSpPr>
          <p:cNvPr id="7" name="TextBox 6"/>
          <p:cNvSpPr txBox="1"/>
          <p:nvPr/>
        </p:nvSpPr>
        <p:spPr>
          <a:xfrm>
            <a:off x="381000" y="5343840"/>
            <a:ext cx="4038600" cy="369332"/>
          </a:xfrm>
          <a:prstGeom prst="rect">
            <a:avLst/>
          </a:prstGeom>
          <a:noFill/>
        </p:spPr>
        <p:txBody>
          <a:bodyPr wrap="square" rtlCol="0">
            <a:spAutoFit/>
          </a:bodyPr>
          <a:lstStyle/>
          <a:p>
            <a:r>
              <a:rPr lang="en-US" b="1" dirty="0" smtClean="0">
                <a:latin typeface="Arial" pitchFamily="34" charset="0"/>
                <a:cs typeface="Arial" pitchFamily="34" charset="0"/>
              </a:rPr>
              <a:t>Educational Support</a:t>
            </a:r>
            <a:endParaRPr lang="en-US" b="1" dirty="0">
              <a:latin typeface="Arial" pitchFamily="34" charset="0"/>
              <a:cs typeface="Arial" pitchFamily="34" charset="0"/>
            </a:endParaRPr>
          </a:p>
        </p:txBody>
      </p:sp>
      <p:sp>
        <p:nvSpPr>
          <p:cNvPr id="8" name="TextBox 7"/>
          <p:cNvSpPr txBox="1"/>
          <p:nvPr/>
        </p:nvSpPr>
        <p:spPr>
          <a:xfrm>
            <a:off x="4601496" y="5306964"/>
            <a:ext cx="4038600" cy="369332"/>
          </a:xfrm>
          <a:prstGeom prst="rect">
            <a:avLst/>
          </a:prstGeom>
          <a:noFill/>
        </p:spPr>
        <p:txBody>
          <a:bodyPr wrap="square" rtlCol="0">
            <a:spAutoFit/>
          </a:bodyPr>
          <a:lstStyle/>
          <a:p>
            <a:r>
              <a:rPr lang="en-US" b="1" dirty="0" smtClean="0">
                <a:latin typeface="Arial" pitchFamily="34" charset="0"/>
                <a:cs typeface="Arial" pitchFamily="34" charset="0"/>
              </a:rPr>
              <a:t>Referral for CD4 count test</a:t>
            </a:r>
            <a:endParaRPr lang="en-US" b="1" dirty="0">
              <a:latin typeface="Arial" pitchFamily="34" charset="0"/>
              <a:cs typeface="Arial"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8" presetClass="entr" presetSubtype="3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2000"/>
                                        <p:tgtEl>
                                          <p:spTgt spid="6"/>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410200"/>
          </a:xfrm>
        </p:spPr>
        <p:txBody>
          <a:bodyPr>
            <a:noAutofit/>
          </a:bodyPr>
          <a:lstStyle/>
          <a:p>
            <a:pPr marL="0" indent="0" algn="just">
              <a:buNone/>
            </a:pPr>
            <a:r>
              <a:rPr lang="en-US" b="1" i="1" dirty="0" smtClean="0"/>
              <a:t>Nepal </a:t>
            </a:r>
            <a:r>
              <a:rPr lang="en-US" b="1" i="1" dirty="0" err="1" smtClean="0"/>
              <a:t>Aradhana</a:t>
            </a:r>
            <a:r>
              <a:rPr lang="en-US" b="1" i="1" dirty="0" smtClean="0"/>
              <a:t> </a:t>
            </a:r>
            <a:r>
              <a:rPr lang="en-US" b="1" i="1" dirty="0" err="1" smtClean="0"/>
              <a:t>Samaj</a:t>
            </a:r>
            <a:r>
              <a:rPr lang="en-US" b="1" i="1" dirty="0" smtClean="0"/>
              <a:t> </a:t>
            </a:r>
            <a:r>
              <a:rPr lang="en-US" b="1" i="1" dirty="0"/>
              <a:t>is</a:t>
            </a:r>
            <a:r>
              <a:rPr lang="en-US" dirty="0"/>
              <a:t> </a:t>
            </a:r>
            <a:r>
              <a:rPr lang="en-US" b="1" i="1" dirty="0"/>
              <a:t>working in health, </a:t>
            </a:r>
            <a:r>
              <a:rPr lang="en-US" b="1" i="1" dirty="0" smtClean="0"/>
              <a:t>and education </a:t>
            </a:r>
            <a:r>
              <a:rPr lang="en-US" b="1" i="1" dirty="0"/>
              <a:t>sectors. It aims at providing services to empower HIV infected women and to ensure easy access to health facilities for HIV infected people and quality education for marginalized and disadvantaged children. Currently it is working in </a:t>
            </a:r>
            <a:r>
              <a:rPr lang="en-US" b="1" i="1" dirty="0" err="1"/>
              <a:t>Lalitpur</a:t>
            </a:r>
            <a:r>
              <a:rPr lang="en-US" b="1" i="1" dirty="0"/>
              <a:t>, </a:t>
            </a:r>
            <a:r>
              <a:rPr lang="en-US" b="1" i="1" dirty="0" err="1"/>
              <a:t>Parsa</a:t>
            </a:r>
            <a:r>
              <a:rPr lang="en-US" b="1" i="1" dirty="0"/>
              <a:t> and Bara District of Nepal</a:t>
            </a:r>
            <a:r>
              <a:rPr lang="en-US" b="1" i="1" dirty="0" smtClean="0"/>
              <a:t>.</a:t>
            </a:r>
          </a:p>
          <a:p>
            <a:pPr marL="0" indent="0" algn="just">
              <a:buNone/>
            </a:pPr>
            <a:r>
              <a:rPr lang="en-US" b="1" i="1" dirty="0" smtClean="0"/>
              <a:t>It is our great pleasure that Nepal </a:t>
            </a:r>
            <a:r>
              <a:rPr lang="en-US" b="1" i="1" dirty="0" err="1" smtClean="0"/>
              <a:t>Aradhana</a:t>
            </a:r>
            <a:r>
              <a:rPr lang="en-US" b="1" i="1" dirty="0" smtClean="0"/>
              <a:t> </a:t>
            </a:r>
            <a:r>
              <a:rPr lang="en-US" b="1" i="1" dirty="0" err="1" smtClean="0"/>
              <a:t>Samaj</a:t>
            </a:r>
            <a:r>
              <a:rPr lang="en-US" b="1" i="1" dirty="0" smtClean="0"/>
              <a:t> has </a:t>
            </a:r>
            <a:r>
              <a:rPr lang="en-US" b="1" i="1" dirty="0"/>
              <a:t>travelled a long journey with successful achievements of set goals to enter its 15th year.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264000"/>
            <a:ext cx="8686800" cy="7570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3200" b="1" dirty="0" smtClean="0">
                <a:latin typeface="Arial" pitchFamily="34" charset="0"/>
                <a:ea typeface="Times New Roman"/>
                <a:cs typeface="Arial" pitchFamily="34" charset="0"/>
              </a:rPr>
              <a:t>Karuna Education Support, </a:t>
            </a:r>
            <a:r>
              <a:rPr lang="en-US" sz="3200" b="1" dirty="0" err="1" smtClean="0">
                <a:latin typeface="Arial" pitchFamily="34" charset="0"/>
                <a:ea typeface="Times New Roman"/>
                <a:cs typeface="Arial" pitchFamily="34" charset="0"/>
              </a:rPr>
              <a:t>Nakkhu</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304800" y="1143000"/>
            <a:ext cx="8534400" cy="923330"/>
          </a:xfrm>
          <a:prstGeom prst="rect">
            <a:avLst/>
          </a:prstGeom>
        </p:spPr>
        <p:txBody>
          <a:bodyPr wrap="square">
            <a:spAutoFit/>
          </a:bodyPr>
          <a:lstStyle/>
          <a:p>
            <a:pPr algn="just"/>
            <a:r>
              <a:rPr lang="en-US" b="1" dirty="0">
                <a:latin typeface="Arial" pitchFamily="34" charset="0"/>
                <a:cs typeface="Arial" pitchFamily="34" charset="0"/>
              </a:rPr>
              <a:t>The project ‘Karuna Educational Support’ intends to improve the living conditions of the children </a:t>
            </a:r>
            <a:r>
              <a:rPr lang="en-US" b="1" dirty="0" smtClean="0">
                <a:latin typeface="Arial" pitchFamily="34" charset="0"/>
                <a:cs typeface="Arial" pitchFamily="34" charset="0"/>
              </a:rPr>
              <a:t>from vulnerable and marginalized family by </a:t>
            </a:r>
            <a:r>
              <a:rPr lang="en-US" b="1" dirty="0">
                <a:latin typeface="Arial" pitchFamily="34" charset="0"/>
                <a:cs typeface="Arial" pitchFamily="34" charset="0"/>
              </a:rPr>
              <a:t>providing access to quality </a:t>
            </a:r>
            <a:r>
              <a:rPr lang="en-US" b="1" dirty="0" smtClean="0">
                <a:latin typeface="Arial" pitchFamily="34" charset="0"/>
                <a:cs typeface="Arial" pitchFamily="34" charset="0"/>
              </a:rPr>
              <a:t>education.</a:t>
            </a:r>
            <a:endParaRPr lang="en-US" b="1" dirty="0">
              <a:latin typeface="Arial" pitchFamily="34" charset="0"/>
              <a:cs typeface="Arial" pitchFamily="34" charset="0"/>
            </a:endParaRPr>
          </a:p>
        </p:txBody>
      </p:sp>
      <p:sp>
        <p:nvSpPr>
          <p:cNvPr id="31745" name="Rectangle 1"/>
          <p:cNvSpPr>
            <a:spLocks noChangeArrowheads="1"/>
          </p:cNvSpPr>
          <p:nvPr/>
        </p:nvSpPr>
        <p:spPr bwMode="auto">
          <a:xfrm>
            <a:off x="381000" y="2133600"/>
            <a:ext cx="8382000" cy="420115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Times New Roman" pitchFamily="18" charset="0"/>
              </a:rPr>
              <a:t>Project Objectives: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pitchFamily="34" charset="0"/>
            </a:endParaRPr>
          </a:p>
          <a:p>
            <a:pPr marL="339725" marR="0" lvl="0" indent="-339725"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Providing support for educational development of children from marginalized family.</a:t>
            </a:r>
          </a:p>
          <a:p>
            <a:pPr marL="339725" marR="0" lvl="0" indent="-339725"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Providing support for intellectual and psychological development of vulnerable and marginalized children.</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Times New Roman" pitchFamily="18" charset="0"/>
              </a:rPr>
              <a:t>Activities: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p>
            <a:pPr marL="339725" marR="0" lvl="0" indent="-339725"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School fee support.</a:t>
            </a:r>
          </a:p>
          <a:p>
            <a:pPr marL="339725" marR="0" lvl="0" indent="-339725"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Educational Material support.</a:t>
            </a:r>
          </a:p>
          <a:p>
            <a:pPr marL="339725" marR="0" lvl="0" indent="-339725"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Health checkup program.</a:t>
            </a:r>
          </a:p>
          <a:p>
            <a:pPr marL="339725" marR="0" lvl="0" indent="-339725"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Library support.</a:t>
            </a:r>
          </a:p>
          <a:p>
            <a:pPr marL="339725" marR="0" lvl="0" indent="-339725"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Saving by children.</a:t>
            </a:r>
          </a:p>
          <a:p>
            <a:pPr marL="339725" marR="0" lvl="0" indent="-339725"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Children's day program.</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5" presetClass="entr" presetSubtype="5" fill="hold" grpId="0" nodeType="afterEffect">
                                  <p:stCondLst>
                                    <p:cond delay="0"/>
                                  </p:stCondLst>
                                  <p:childTnLst>
                                    <p:set>
                                      <p:cBhvr>
                                        <p:cTn id="14" dur="1" fill="hold">
                                          <p:stCondLst>
                                            <p:cond delay="0"/>
                                          </p:stCondLst>
                                        </p:cTn>
                                        <p:tgtEl>
                                          <p:spTgt spid="31745"/>
                                        </p:tgtEl>
                                        <p:attrNameLst>
                                          <p:attrName>style.visibility</p:attrName>
                                        </p:attrNameLst>
                                      </p:cBhvr>
                                      <p:to>
                                        <p:strVal val="visible"/>
                                      </p:to>
                                    </p:set>
                                    <p:animEffect transition="in" filter="checkerboard(down)">
                                      <p:cBhvr>
                                        <p:cTn id="15" dur="20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17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57320"/>
            <a:ext cx="8686800" cy="7570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solidFill>
                  <a:schemeClr val="bg2">
                    <a:lumMod val="50000"/>
                  </a:schemeClr>
                </a:solidFill>
                <a:latin typeface="Arial" pitchFamily="34" charset="0"/>
                <a:ea typeface="Times New Roman"/>
                <a:cs typeface="Arial" pitchFamily="34" charset="0"/>
              </a:rPr>
              <a:t>Karuna Education Support, </a:t>
            </a:r>
            <a:r>
              <a:rPr lang="en-US" sz="2400" b="1" dirty="0" err="1" smtClean="0">
                <a:solidFill>
                  <a:schemeClr val="bg2">
                    <a:lumMod val="50000"/>
                  </a:schemeClr>
                </a:solidFill>
                <a:latin typeface="Arial" pitchFamily="34" charset="0"/>
                <a:ea typeface="Times New Roman"/>
                <a:cs typeface="Arial" pitchFamily="34" charset="0"/>
              </a:rPr>
              <a:t>Nakkhu</a:t>
            </a:r>
            <a:r>
              <a:rPr lang="en-US" sz="2400" b="1" dirty="0" smtClean="0">
                <a:solidFill>
                  <a:schemeClr val="bg2">
                    <a:lumMod val="50000"/>
                  </a:schemeClr>
                </a:solidFill>
                <a:latin typeface="Arial" pitchFamily="34" charset="0"/>
                <a:ea typeface="Times New Roman"/>
                <a:cs typeface="Arial" pitchFamily="34" charset="0"/>
              </a:rPr>
              <a:t>…………….</a:t>
            </a:r>
            <a:endParaRPr kumimoji="0" lang="en-US" sz="1400" b="0" i="0" u="none" strike="noStrike" cap="none" normalizeH="0" baseline="0" dirty="0" smtClean="0">
              <a:ln>
                <a:noFill/>
              </a:ln>
              <a:solidFill>
                <a:schemeClr val="bg2">
                  <a:lumMod val="50000"/>
                </a:schemeClr>
              </a:solidFill>
              <a:effectLst/>
              <a:latin typeface="Arial" pitchFamily="34" charset="0"/>
            </a:endParaRPr>
          </a:p>
        </p:txBody>
      </p:sp>
      <p:sp>
        <p:nvSpPr>
          <p:cNvPr id="33793" name="Rectangle 1"/>
          <p:cNvSpPr>
            <a:spLocks noChangeArrowheads="1"/>
          </p:cNvSpPr>
          <p:nvPr/>
        </p:nvSpPr>
        <p:spPr bwMode="auto">
          <a:xfrm>
            <a:off x="228600" y="1219200"/>
            <a:ext cx="8001000" cy="3770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strike="noStrike" cap="none" normalizeH="0" baseline="0" dirty="0" smtClean="0">
                <a:ln>
                  <a:noFill/>
                </a:ln>
                <a:solidFill>
                  <a:srgbClr val="FFFF00"/>
                </a:solidFill>
                <a:effectLst/>
                <a:latin typeface="Arial" pitchFamily="34" charset="0"/>
                <a:ea typeface="Calibri" pitchFamily="34" charset="0"/>
                <a:cs typeface="Arial" pitchFamily="34" charset="0"/>
              </a:rPr>
              <a:t>Achievements: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65 children enrolled in school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65 children received educational materials.</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65 children received school fee support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65 children benefited by the health check up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65 children participated in children’s day program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65 children benefited through child saving program</a:t>
            </a:r>
          </a:p>
          <a:p>
            <a:pPr marL="339725" indent="-339725" eaLnBrk="0" fontAlgn="base" hangingPunct="0">
              <a:lnSpc>
                <a:spcPct val="150000"/>
              </a:lnSpc>
              <a:spcBef>
                <a:spcPct val="0"/>
              </a:spcBef>
              <a:spcAft>
                <a:spcPct val="0"/>
              </a:spcAft>
              <a:buFontTx/>
              <a:buChar char="•"/>
            </a:pPr>
            <a:r>
              <a:rPr lang="en-US" b="1" dirty="0">
                <a:latin typeface="Arial" pitchFamily="34" charset="0"/>
                <a:ea typeface="Calibri" pitchFamily="34" charset="0"/>
                <a:cs typeface="Arial" pitchFamily="34" charset="0"/>
              </a:rPr>
              <a:t>4</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3 children received Library Support </a:t>
            </a:r>
            <a:endParaRPr lang="en-US" b="1"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33793"/>
                                        </p:tgtEl>
                                        <p:attrNameLst>
                                          <p:attrName>style.visibility</p:attrName>
                                        </p:attrNameLst>
                                      </p:cBhvr>
                                      <p:to>
                                        <p:strVal val="visible"/>
                                      </p:to>
                                    </p:set>
                                    <p:animEffect transition="in" filter="blinds(horizontal)">
                                      <p:cBhvr>
                                        <p:cTn id="11" dur="30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79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57320"/>
            <a:ext cx="8686800" cy="7570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Karuna Education Support, </a:t>
            </a:r>
            <a:r>
              <a:rPr lang="en-US" sz="2400" b="1" dirty="0" err="1" smtClean="0">
                <a:latin typeface="Arial" pitchFamily="34" charset="0"/>
                <a:ea typeface="Times New Roman"/>
                <a:cs typeface="Arial" pitchFamily="34" charset="0"/>
              </a:rPr>
              <a:t>Nakkhu</a:t>
            </a:r>
            <a:r>
              <a:rPr lang="en-US" sz="2400" b="1" dirty="0" smtClean="0">
                <a:latin typeface="Arial" pitchFamily="34" charset="0"/>
                <a:ea typeface="Times New Roman"/>
                <a:cs typeface="Arial" pitchFamily="34" charset="0"/>
              </a:rPr>
              <a:t>…………….</a:t>
            </a:r>
            <a:endParaRPr kumimoji="0" lang="en-US" sz="1400" b="0" i="0" u="none" strike="noStrike" cap="none" normalizeH="0" baseline="0" dirty="0" smtClean="0">
              <a:ln>
                <a:noFill/>
              </a:ln>
              <a:solidFill>
                <a:schemeClr val="tx1"/>
              </a:solidFill>
              <a:effectLst/>
              <a:latin typeface="Arial" pitchFamily="34" charset="0"/>
            </a:endParaRPr>
          </a:p>
        </p:txBody>
      </p:sp>
      <p:pic>
        <p:nvPicPr>
          <p:cNvPr id="34818" name="Picture 2" descr="DSCN0216"/>
          <p:cNvPicPr>
            <a:picLocks noChangeAspect="1" noChangeArrowheads="1"/>
          </p:cNvPicPr>
          <p:nvPr/>
        </p:nvPicPr>
        <p:blipFill>
          <a:blip r:embed="rId2"/>
          <a:srcRect/>
          <a:stretch>
            <a:fillRect/>
          </a:stretch>
        </p:blipFill>
        <p:spPr bwMode="auto">
          <a:xfrm>
            <a:off x="457200" y="2590800"/>
            <a:ext cx="4038600" cy="3352800"/>
          </a:xfrm>
          <a:prstGeom prst="rect">
            <a:avLst/>
          </a:prstGeom>
          <a:noFill/>
        </p:spPr>
      </p:pic>
      <p:sp>
        <p:nvSpPr>
          <p:cNvPr id="9" name="TextBox 8"/>
          <p:cNvSpPr txBox="1"/>
          <p:nvPr/>
        </p:nvSpPr>
        <p:spPr>
          <a:xfrm>
            <a:off x="381000" y="1236850"/>
            <a:ext cx="3962400" cy="400110"/>
          </a:xfrm>
          <a:prstGeom prst="rect">
            <a:avLst/>
          </a:prstGeom>
          <a:noFill/>
        </p:spPr>
        <p:txBody>
          <a:bodyPr wrap="square" rtlCol="0">
            <a:spAutoFit/>
          </a:bodyPr>
          <a:lstStyle/>
          <a:p>
            <a:r>
              <a:rPr lang="en-US" sz="2000" b="1" i="1" dirty="0" smtClean="0">
                <a:solidFill>
                  <a:srgbClr val="0070C0"/>
                </a:solidFill>
                <a:latin typeface="Arial" pitchFamily="34" charset="0"/>
                <a:cs typeface="Arial" pitchFamily="34" charset="0"/>
              </a:rPr>
              <a:t>Educational material support</a:t>
            </a:r>
            <a:endParaRPr lang="en-US" sz="2000" b="1" i="1" dirty="0">
              <a:solidFill>
                <a:srgbClr val="0070C0"/>
              </a:solidFill>
              <a:latin typeface="Arial" pitchFamily="34" charset="0"/>
              <a:cs typeface="Arial" pitchFamily="34" charset="0"/>
            </a:endParaRPr>
          </a:p>
        </p:txBody>
      </p:sp>
      <p:sp>
        <p:nvSpPr>
          <p:cNvPr id="10" name="Rectangle 9"/>
          <p:cNvSpPr/>
          <p:nvPr/>
        </p:nvSpPr>
        <p:spPr>
          <a:xfrm>
            <a:off x="457200" y="1752600"/>
            <a:ext cx="8305800" cy="646331"/>
          </a:xfrm>
          <a:prstGeom prst="rect">
            <a:avLst/>
          </a:prstGeom>
        </p:spPr>
        <p:txBody>
          <a:bodyPr wrap="square">
            <a:spAutoFit/>
          </a:bodyPr>
          <a:lstStyle/>
          <a:p>
            <a:pPr algn="just"/>
            <a:r>
              <a:rPr lang="en-US" b="1" dirty="0" smtClean="0">
                <a:latin typeface="Arial" pitchFamily="34" charset="0"/>
                <a:cs typeface="Arial" pitchFamily="34" charset="0"/>
              </a:rPr>
              <a:t>Educational </a:t>
            </a:r>
            <a:r>
              <a:rPr lang="en-US" b="1" dirty="0">
                <a:latin typeface="Arial" pitchFamily="34" charset="0"/>
                <a:cs typeface="Arial" pitchFamily="34" charset="0"/>
              </a:rPr>
              <a:t>material </a:t>
            </a:r>
            <a:r>
              <a:rPr lang="en-US" b="1" dirty="0" smtClean="0">
                <a:latin typeface="Arial" pitchFamily="34" charset="0"/>
                <a:cs typeface="Arial" pitchFamily="34" charset="0"/>
              </a:rPr>
              <a:t> such as copies, school bags, writing materials were distributed to </a:t>
            </a:r>
            <a:r>
              <a:rPr lang="en-US" b="1" dirty="0">
                <a:latin typeface="Arial" pitchFamily="34" charset="0"/>
                <a:cs typeface="Arial" pitchFamily="34" charset="0"/>
              </a:rPr>
              <a:t>beneficiary </a:t>
            </a:r>
            <a:r>
              <a:rPr lang="en-US" b="1" dirty="0" smtClean="0">
                <a:latin typeface="Arial" pitchFamily="34" charset="0"/>
                <a:cs typeface="Arial" pitchFamily="34" charset="0"/>
              </a:rPr>
              <a:t>children.</a:t>
            </a:r>
            <a:endParaRPr lang="en-US" b="1" dirty="0">
              <a:latin typeface="Arial" pitchFamily="34" charset="0"/>
              <a:cs typeface="Arial" pitchFamily="34" charset="0"/>
            </a:endParaRPr>
          </a:p>
        </p:txBody>
      </p:sp>
      <p:pic>
        <p:nvPicPr>
          <p:cNvPr id="11" name="Picture 10" descr="C:\Documents and Settings\account\Desktop\Finance  2013\Distribution of stationaries 2013\Edcational Material Distribute Program\DSC00136.JPG"/>
          <p:cNvPicPr/>
          <p:nvPr/>
        </p:nvPicPr>
        <p:blipFill>
          <a:blip r:embed="rId3" cstate="print"/>
          <a:srcRect/>
          <a:stretch>
            <a:fillRect/>
          </a:stretch>
        </p:blipFill>
        <p:spPr bwMode="auto">
          <a:xfrm>
            <a:off x="4648200" y="2590800"/>
            <a:ext cx="4114800" cy="329702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2000"/>
                                        <p:tgtEl>
                                          <p:spTgt spid="9"/>
                                        </p:tgtEl>
                                      </p:cBhvr>
                                    </p:animEffect>
                                  </p:childTnLst>
                                </p:cTn>
                              </p:par>
                            </p:childTnLst>
                          </p:cTn>
                        </p:par>
                        <p:par>
                          <p:cTn id="13" fill="hold">
                            <p:stCondLst>
                              <p:cond delay="4000"/>
                            </p:stCondLst>
                            <p:childTnLst>
                              <p:par>
                                <p:cTn id="14" presetID="8"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childTnLst>
                          </p:cTn>
                        </p:par>
                        <p:par>
                          <p:cTn id="17" fill="hold">
                            <p:stCondLst>
                              <p:cond delay="6000"/>
                            </p:stCondLst>
                            <p:childTnLst>
                              <p:par>
                                <p:cTn id="18" presetID="8" presetClass="entr" presetSubtype="16" fill="hold" nodeType="afterEffect">
                                  <p:stCondLst>
                                    <p:cond delay="0"/>
                                  </p:stCondLst>
                                  <p:childTnLst>
                                    <p:set>
                                      <p:cBhvr>
                                        <p:cTn id="19" dur="1" fill="hold">
                                          <p:stCondLst>
                                            <p:cond delay="0"/>
                                          </p:stCondLst>
                                        </p:cTn>
                                        <p:tgtEl>
                                          <p:spTgt spid="34818"/>
                                        </p:tgtEl>
                                        <p:attrNameLst>
                                          <p:attrName>style.visibility</p:attrName>
                                        </p:attrNameLst>
                                      </p:cBhvr>
                                      <p:to>
                                        <p:strVal val="visible"/>
                                      </p:to>
                                    </p:set>
                                    <p:animEffect transition="in" filter="diamond(in)">
                                      <p:cBhvr>
                                        <p:cTn id="20" dur="2000"/>
                                        <p:tgtEl>
                                          <p:spTgt spid="34818"/>
                                        </p:tgtEl>
                                      </p:cBhvr>
                                    </p:animEffect>
                                  </p:childTnLst>
                                </p:cTn>
                              </p:par>
                            </p:childTnLst>
                          </p:cTn>
                        </p:par>
                        <p:par>
                          <p:cTn id="21" fill="hold">
                            <p:stCondLst>
                              <p:cond delay="8000"/>
                            </p:stCondLst>
                            <p:childTnLst>
                              <p:par>
                                <p:cTn id="22" presetID="4" presetClass="entr" presetSubtype="3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out)">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57320"/>
            <a:ext cx="8686800" cy="7570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Karuna Education Support, </a:t>
            </a:r>
            <a:r>
              <a:rPr lang="en-US" sz="2400" b="1" dirty="0" err="1" smtClean="0">
                <a:latin typeface="Arial" pitchFamily="34" charset="0"/>
                <a:ea typeface="Times New Roman"/>
                <a:cs typeface="Arial" pitchFamily="34" charset="0"/>
              </a:rPr>
              <a:t>Nakkhu</a:t>
            </a:r>
            <a:r>
              <a:rPr lang="en-US" sz="2400" b="1" dirty="0" smtClean="0">
                <a:latin typeface="Arial" pitchFamily="34" charset="0"/>
                <a:ea typeface="Times New Roman"/>
                <a:cs typeface="Arial" pitchFamily="34" charset="0"/>
              </a:rPr>
              <a:t>…………….</a:t>
            </a:r>
            <a:endParaRPr kumimoji="0" lang="en-US" sz="1400" b="0" i="0" u="none" strike="noStrike" cap="none" normalizeH="0" baseline="0" dirty="0" smtClean="0">
              <a:ln>
                <a:noFill/>
              </a:ln>
              <a:solidFill>
                <a:schemeClr val="tx1"/>
              </a:solidFill>
              <a:effectLst/>
              <a:latin typeface="Arial" pitchFamily="34" charset="0"/>
            </a:endParaRPr>
          </a:p>
        </p:txBody>
      </p:sp>
      <p:sp>
        <p:nvSpPr>
          <p:cNvPr id="35841" name="Rectangle 1"/>
          <p:cNvSpPr>
            <a:spLocks noChangeArrowheads="1"/>
          </p:cNvSpPr>
          <p:nvPr/>
        </p:nvSpPr>
        <p:spPr bwMode="auto">
          <a:xfrm>
            <a:off x="152400" y="1127760"/>
            <a:ext cx="8686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Calibri" pitchFamily="34" charset="0"/>
                <a:cs typeface="Arial" pitchFamily="34" charset="0"/>
              </a:rPr>
              <a:t>Health checkup:</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2 events of health check up program were organized to monitor general as well as oral health status of the beneficiary children. 65 children</a:t>
            </a:r>
            <a:r>
              <a:rPr kumimoji="0" lang="en-US" b="1" i="0" u="none" strike="noStrike" cap="none" normalizeH="0" dirty="0" smtClean="0">
                <a:ln>
                  <a:noFill/>
                </a:ln>
                <a:solidFill>
                  <a:schemeClr val="tx1"/>
                </a:solidFill>
                <a:effectLst/>
                <a:latin typeface="Arial" pitchFamily="34" charset="0"/>
                <a:ea typeface="Calibri" pitchFamily="34" charset="0"/>
                <a:cs typeface="Arial" pitchFamily="34" charset="0"/>
              </a:rPr>
              <a:t> received the benefit.</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C:\Documents and Settings\account\Desktop\Finance  2013\Health Check Up program 22-06-2013\DSCN0237.jpg"/>
          <p:cNvPicPr/>
          <p:nvPr/>
        </p:nvPicPr>
        <p:blipFill>
          <a:blip r:embed="rId2" cstate="print"/>
          <a:srcRect/>
          <a:stretch>
            <a:fillRect/>
          </a:stretch>
        </p:blipFill>
        <p:spPr bwMode="auto">
          <a:xfrm>
            <a:off x="4419600" y="2819400"/>
            <a:ext cx="4419600" cy="3429000"/>
          </a:xfrm>
          <a:prstGeom prst="rect">
            <a:avLst/>
          </a:prstGeom>
          <a:noFill/>
          <a:ln w="9525">
            <a:noFill/>
            <a:miter lim="800000"/>
            <a:headEnd/>
            <a:tailEnd/>
          </a:ln>
        </p:spPr>
      </p:pic>
      <p:pic>
        <p:nvPicPr>
          <p:cNvPr id="8" name="Picture 7" descr="F:\Filles 2012\Oral health camp Nov 2012\IMG_0234.JPG"/>
          <p:cNvPicPr/>
          <p:nvPr/>
        </p:nvPicPr>
        <p:blipFill>
          <a:blip r:embed="rId3" cstate="print"/>
          <a:srcRect/>
          <a:stretch>
            <a:fillRect/>
          </a:stretch>
        </p:blipFill>
        <p:spPr bwMode="auto">
          <a:xfrm>
            <a:off x="228600" y="2819400"/>
            <a:ext cx="4114800" cy="3429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3000"/>
                                        <p:tgtEl>
                                          <p:spTgt spid="4"/>
                                        </p:tgtEl>
                                      </p:cBhvr>
                                    </p:animEffect>
                                  </p:childTnLst>
                                </p:cTn>
                              </p:par>
                            </p:childTnLst>
                          </p:cTn>
                        </p:par>
                        <p:par>
                          <p:cTn id="8" fill="hold">
                            <p:stCondLst>
                              <p:cond delay="3000"/>
                            </p:stCondLst>
                            <p:childTnLst>
                              <p:par>
                                <p:cTn id="9" presetID="8" presetClass="entr" presetSubtype="16" fill="hold" grpId="0" nodeType="afterEffect">
                                  <p:stCondLst>
                                    <p:cond delay="0"/>
                                  </p:stCondLst>
                                  <p:childTnLst>
                                    <p:set>
                                      <p:cBhvr>
                                        <p:cTn id="10" dur="1" fill="hold">
                                          <p:stCondLst>
                                            <p:cond delay="0"/>
                                          </p:stCondLst>
                                        </p:cTn>
                                        <p:tgtEl>
                                          <p:spTgt spid="35841"/>
                                        </p:tgtEl>
                                        <p:attrNameLst>
                                          <p:attrName>style.visibility</p:attrName>
                                        </p:attrNameLst>
                                      </p:cBhvr>
                                      <p:to>
                                        <p:strVal val="visible"/>
                                      </p:to>
                                    </p:set>
                                    <p:animEffect transition="in" filter="diamond(in)">
                                      <p:cBhvr>
                                        <p:cTn id="11" dur="2000"/>
                                        <p:tgtEl>
                                          <p:spTgt spid="35841"/>
                                        </p:tgtEl>
                                      </p:cBhvr>
                                    </p:animEffect>
                                  </p:childTnLst>
                                </p:cTn>
                              </p:par>
                            </p:childTnLst>
                          </p:cTn>
                        </p:par>
                        <p:par>
                          <p:cTn id="12" fill="hold">
                            <p:stCondLst>
                              <p:cond delay="5000"/>
                            </p:stCondLst>
                            <p:childTnLst>
                              <p:par>
                                <p:cTn id="13" presetID="2" presetClass="entr" presetSubtype="9"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0-#ppt_w/2"/>
                                          </p:val>
                                        </p:tav>
                                        <p:tav tm="100000">
                                          <p:val>
                                            <p:strVal val="#ppt_x"/>
                                          </p:val>
                                        </p:tav>
                                      </p:tavLst>
                                    </p:anim>
                                    <p:anim calcmode="lin" valueType="num">
                                      <p:cBhvr additive="base">
                                        <p:cTn id="16" dur="20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7000"/>
                            </p:stCondLst>
                            <p:childTnLst>
                              <p:par>
                                <p:cTn id="18" presetID="2" presetClass="entr" presetSubtype="3"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1+#ppt_w/2"/>
                                          </p:val>
                                        </p:tav>
                                        <p:tav tm="100000">
                                          <p:val>
                                            <p:strVal val="#ppt_x"/>
                                          </p:val>
                                        </p:tav>
                                      </p:tavLst>
                                    </p:anim>
                                    <p:anim calcmode="lin" valueType="num">
                                      <p:cBhvr additive="base">
                                        <p:cTn id="21"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8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57320"/>
            <a:ext cx="8686800" cy="7570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Karuna Education Support, </a:t>
            </a:r>
            <a:r>
              <a:rPr lang="en-US" sz="2400" b="1" dirty="0" err="1" smtClean="0">
                <a:latin typeface="Arial" pitchFamily="34" charset="0"/>
                <a:ea typeface="Times New Roman"/>
                <a:cs typeface="Arial" pitchFamily="34" charset="0"/>
              </a:rPr>
              <a:t>Nakkhu</a:t>
            </a:r>
            <a:r>
              <a:rPr lang="en-US" sz="2400" b="1" dirty="0" smtClean="0">
                <a:latin typeface="Arial" pitchFamily="34" charset="0"/>
                <a:ea typeface="Times New Roman"/>
                <a:cs typeface="Arial" pitchFamily="34" charset="0"/>
              </a:rPr>
              <a:t>…………….</a:t>
            </a:r>
            <a:endParaRPr kumimoji="0" lang="en-US" sz="1400" b="0" i="0" u="none" strike="noStrike" cap="none" normalizeH="0" baseline="0" dirty="0" smtClean="0">
              <a:ln>
                <a:noFill/>
              </a:ln>
              <a:solidFill>
                <a:schemeClr val="tx1"/>
              </a:solidFill>
              <a:effectLst/>
              <a:latin typeface="Arial" pitchFamily="34" charset="0"/>
            </a:endParaRPr>
          </a:p>
        </p:txBody>
      </p:sp>
      <p:pic>
        <p:nvPicPr>
          <p:cNvPr id="6" name="Picture 5" descr="F:\Filles 2012\Children day program photo 2 CCS\DSC01287.jpg"/>
          <p:cNvPicPr/>
          <p:nvPr/>
        </p:nvPicPr>
        <p:blipFill>
          <a:blip r:embed="rId2" cstate="print"/>
          <a:srcRect/>
          <a:stretch>
            <a:fillRect/>
          </a:stretch>
        </p:blipFill>
        <p:spPr bwMode="auto">
          <a:xfrm>
            <a:off x="304800" y="2895600"/>
            <a:ext cx="4191000" cy="3239689"/>
          </a:xfrm>
          <a:prstGeom prst="rect">
            <a:avLst/>
          </a:prstGeom>
          <a:noFill/>
          <a:ln w="9525">
            <a:noFill/>
            <a:miter lim="800000"/>
            <a:headEnd/>
            <a:tailEnd/>
          </a:ln>
        </p:spPr>
      </p:pic>
      <p:pic>
        <p:nvPicPr>
          <p:cNvPr id="7" name="Picture 6" descr="F:\Filles 2012\Children day program photo 2 CCS\DSC01258.jpg"/>
          <p:cNvPicPr/>
          <p:nvPr/>
        </p:nvPicPr>
        <p:blipFill>
          <a:blip r:embed="rId3" cstate="print"/>
          <a:srcRect/>
          <a:stretch>
            <a:fillRect/>
          </a:stretch>
        </p:blipFill>
        <p:spPr bwMode="auto">
          <a:xfrm>
            <a:off x="4648200" y="2895600"/>
            <a:ext cx="4114800" cy="3296245"/>
          </a:xfrm>
          <a:prstGeom prst="rect">
            <a:avLst/>
          </a:prstGeom>
          <a:noFill/>
          <a:ln w="9525">
            <a:noFill/>
            <a:miter lim="800000"/>
            <a:headEnd/>
            <a:tailEnd/>
          </a:ln>
        </p:spPr>
      </p:pic>
      <p:sp>
        <p:nvSpPr>
          <p:cNvPr id="8" name="TextBox 7"/>
          <p:cNvSpPr txBox="1"/>
          <p:nvPr/>
        </p:nvSpPr>
        <p:spPr>
          <a:xfrm>
            <a:off x="2057400" y="6248400"/>
            <a:ext cx="4876800" cy="369332"/>
          </a:xfrm>
          <a:prstGeom prst="rect">
            <a:avLst/>
          </a:prstGeom>
          <a:noFill/>
        </p:spPr>
        <p:txBody>
          <a:bodyPr wrap="square" rtlCol="0">
            <a:spAutoFit/>
          </a:bodyPr>
          <a:lstStyle/>
          <a:p>
            <a:pPr algn="ctr"/>
            <a:r>
              <a:rPr lang="en-US" b="1" dirty="0" smtClean="0">
                <a:latin typeface="Arial" pitchFamily="34" charset="0"/>
                <a:cs typeface="Arial" pitchFamily="34" charset="0"/>
              </a:rPr>
              <a:t>Children in Central zoo</a:t>
            </a:r>
            <a:endParaRPr lang="en-US" b="1" dirty="0">
              <a:latin typeface="Arial" pitchFamily="34" charset="0"/>
              <a:cs typeface="Arial" pitchFamily="34" charset="0"/>
            </a:endParaRPr>
          </a:p>
        </p:txBody>
      </p:sp>
      <p:sp>
        <p:nvSpPr>
          <p:cNvPr id="36867" name="Rectangle 3"/>
          <p:cNvSpPr>
            <a:spLocks noChangeArrowheads="1"/>
          </p:cNvSpPr>
          <p:nvPr/>
        </p:nvSpPr>
        <p:spPr bwMode="auto">
          <a:xfrm>
            <a:off x="381000" y="1066800"/>
            <a:ext cx="853440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Calibri" pitchFamily="34" charset="0"/>
                <a:cs typeface="Arial" pitchFamily="34" charset="0"/>
              </a:rPr>
              <a:t>Children's day:</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0070C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 visit to Central Zoo, </a:t>
            </a:r>
            <a:r>
              <a:rPr kumimoji="0" lang="en-US"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Jawalakhel</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was organized for the children of Karuna Bhawan with objectives to acquaint children with nature and habits of animals and to have fun and pleasure.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diamond(out)">
                                      <p:cBhvr>
                                        <p:cTn id="11" dur="2000"/>
                                        <p:tgtEl>
                                          <p:spTgt spid="36867"/>
                                        </p:tgtEl>
                                      </p:cBhvr>
                                    </p:animEffect>
                                  </p:childTnLst>
                                </p:cTn>
                              </p:par>
                            </p:childTnLst>
                          </p:cTn>
                        </p:par>
                        <p:par>
                          <p:cTn id="12" fill="hold">
                            <p:stCondLst>
                              <p:cond delay="4000"/>
                            </p:stCondLst>
                            <p:childTnLst>
                              <p:par>
                                <p:cTn id="13" presetID="15"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ppt_w</p:attrName>
                                        </p:attrNameLst>
                                      </p:cBhvr>
                                      <p:tavLst>
                                        <p:tav tm="0">
                                          <p:val>
                                            <p:fltVal val="0"/>
                                          </p:val>
                                        </p:tav>
                                        <p:tav tm="100000">
                                          <p:val>
                                            <p:strVal val="#ppt_w"/>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6000"/>
                            </p:stCondLst>
                            <p:childTnLst>
                              <p:par>
                                <p:cTn id="20" presetID="15"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anim calcmode="lin" valueType="num">
                                      <p:cBhvr>
                                        <p:cTn id="24"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5"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8000"/>
                            </p:stCondLst>
                            <p:childTnLst>
                              <p:par>
                                <p:cTn id="27" presetID="15"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ppt_w</p:attrName>
                                        </p:attrNameLst>
                                      </p:cBhvr>
                                      <p:tavLst>
                                        <p:tav tm="0">
                                          <p:val>
                                            <p:fltVal val="0"/>
                                          </p:val>
                                        </p:tav>
                                        <p:tav tm="100000">
                                          <p:val>
                                            <p:strVal val="#ppt_w"/>
                                          </p:val>
                                        </p:tav>
                                      </p:tavLst>
                                    </p:anim>
                                    <p:anim calcmode="lin" valueType="num">
                                      <p:cBhvr>
                                        <p:cTn id="30" dur="2000" fill="hold"/>
                                        <p:tgtEl>
                                          <p:spTgt spid="8"/>
                                        </p:tgtEl>
                                        <p:attrNameLst>
                                          <p:attrName>ppt_h</p:attrName>
                                        </p:attrNameLst>
                                      </p:cBhvr>
                                      <p:tavLst>
                                        <p:tav tm="0">
                                          <p:val>
                                            <p:fltVal val="0"/>
                                          </p:val>
                                        </p:tav>
                                        <p:tav tm="100000">
                                          <p:val>
                                            <p:strVal val="#ppt_h"/>
                                          </p:val>
                                        </p:tav>
                                      </p:tavLst>
                                    </p:anim>
                                    <p:anim calcmode="lin" valueType="num">
                                      <p:cBhvr>
                                        <p:cTn id="31"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2"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368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0"/>
            <a:ext cx="8153400" cy="76200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3200" b="1" dirty="0" smtClean="0">
                <a:latin typeface="Arial" pitchFamily="34" charset="0"/>
                <a:ea typeface="Times New Roman"/>
                <a:cs typeface="Arial" pitchFamily="34" charset="0"/>
              </a:rPr>
              <a:t>Karuna </a:t>
            </a:r>
            <a:r>
              <a:rPr lang="en-US" sz="3200" b="1" dirty="0" err="1" smtClean="0">
                <a:latin typeface="Arial" pitchFamily="34" charset="0"/>
                <a:ea typeface="Times New Roman"/>
                <a:cs typeface="Arial" pitchFamily="34" charset="0"/>
              </a:rPr>
              <a:t>Kinderhaus</a:t>
            </a:r>
            <a:r>
              <a:rPr lang="en-US" sz="3200" b="1" dirty="0" smtClean="0">
                <a:latin typeface="Arial" pitchFamily="34" charset="0"/>
                <a:ea typeface="Times New Roman"/>
                <a:cs typeface="Arial" pitchFamily="34" charset="0"/>
              </a:rPr>
              <a:t>, Godavari</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990600" y="902112"/>
            <a:ext cx="8077200" cy="1200329"/>
          </a:xfrm>
          <a:prstGeom prst="rect">
            <a:avLst/>
          </a:prstGeom>
        </p:spPr>
        <p:txBody>
          <a:bodyPr wrap="square">
            <a:spAutoFit/>
          </a:bodyPr>
          <a:lstStyle/>
          <a:p>
            <a:pPr algn="just"/>
            <a:r>
              <a:rPr lang="en-US" b="1" dirty="0">
                <a:latin typeface="Arial" pitchFamily="34" charset="0"/>
                <a:cs typeface="Arial" pitchFamily="34" charset="0"/>
              </a:rPr>
              <a:t>Nepal </a:t>
            </a:r>
            <a:r>
              <a:rPr lang="en-US" b="1" dirty="0" err="1">
                <a:latin typeface="Arial" pitchFamily="34" charset="0"/>
                <a:cs typeface="Arial" pitchFamily="34" charset="0"/>
              </a:rPr>
              <a:t>Aradhana</a:t>
            </a:r>
            <a:r>
              <a:rPr lang="en-US" b="1" dirty="0">
                <a:latin typeface="Arial" pitchFamily="34" charset="0"/>
                <a:cs typeface="Arial" pitchFamily="34" charset="0"/>
              </a:rPr>
              <a:t> </a:t>
            </a:r>
            <a:r>
              <a:rPr lang="en-US" b="1" dirty="0" err="1">
                <a:latin typeface="Arial" pitchFamily="34" charset="0"/>
                <a:cs typeface="Arial" pitchFamily="34" charset="0"/>
              </a:rPr>
              <a:t>Samaj</a:t>
            </a:r>
            <a:r>
              <a:rPr lang="en-US" b="1" dirty="0">
                <a:latin typeface="Arial" pitchFamily="34" charset="0"/>
                <a:cs typeface="Arial" pitchFamily="34" charset="0"/>
              </a:rPr>
              <a:t> in partnership with FUNECH Germany is running this project to provide shelter, food, quality education, </a:t>
            </a:r>
            <a:r>
              <a:rPr lang="en-US" b="1" dirty="0" smtClean="0">
                <a:latin typeface="Arial" pitchFamily="34" charset="0"/>
                <a:cs typeface="Arial" pitchFamily="34" charset="0"/>
              </a:rPr>
              <a:t>and treatment </a:t>
            </a:r>
            <a:r>
              <a:rPr lang="en-US" b="1" dirty="0">
                <a:latin typeface="Arial" pitchFamily="34" charset="0"/>
                <a:cs typeface="Arial" pitchFamily="34" charset="0"/>
              </a:rPr>
              <a:t>in </a:t>
            </a:r>
            <a:r>
              <a:rPr lang="en-US" b="1" dirty="0" smtClean="0">
                <a:latin typeface="Arial" pitchFamily="34" charset="0"/>
                <a:cs typeface="Arial" pitchFamily="34" charset="0"/>
              </a:rPr>
              <a:t>a secure </a:t>
            </a:r>
            <a:r>
              <a:rPr lang="en-US" b="1" dirty="0">
                <a:latin typeface="Arial" pitchFamily="34" charset="0"/>
                <a:cs typeface="Arial" pitchFamily="34" charset="0"/>
              </a:rPr>
              <a:t>environment for vulnerable and marginalized girls of the community who are deprived of these basic </a:t>
            </a:r>
            <a:r>
              <a:rPr lang="en-US" b="1" dirty="0" smtClean="0">
                <a:latin typeface="Arial" pitchFamily="34" charset="0"/>
                <a:cs typeface="Arial" pitchFamily="34" charset="0"/>
              </a:rPr>
              <a:t>needs.</a:t>
            </a:r>
            <a:endParaRPr lang="en-US" b="1" dirty="0">
              <a:latin typeface="Arial" pitchFamily="34" charset="0"/>
              <a:cs typeface="Arial" pitchFamily="34" charset="0"/>
            </a:endParaRPr>
          </a:p>
        </p:txBody>
      </p:sp>
      <p:sp>
        <p:nvSpPr>
          <p:cNvPr id="37889" name="Rectangle 1"/>
          <p:cNvSpPr>
            <a:spLocks noChangeArrowheads="1"/>
          </p:cNvSpPr>
          <p:nvPr/>
        </p:nvSpPr>
        <p:spPr bwMode="auto">
          <a:xfrm>
            <a:off x="990600" y="2133600"/>
            <a:ext cx="8153400" cy="4909036"/>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Times New Roman" pitchFamily="18" charset="0"/>
              </a:rPr>
              <a:t>Project Objectives: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1" i="0" u="none" strike="noStrike" cap="none" normalizeH="0" baseline="0" dirty="0" smtClean="0">
              <a:ln>
                <a:noFill/>
              </a:ln>
              <a:solidFill>
                <a:srgbClr val="0070C0"/>
              </a:solidFill>
              <a:effectLst/>
              <a:latin typeface="Arial" pitchFamily="34" charset="0"/>
            </a:endParaRPr>
          </a:p>
          <a:p>
            <a:pPr marL="350838" marR="0" lvl="0" indent="-350838"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Providing support in educational development of girls deprived of proper education and environment from </a:t>
            </a:r>
            <a:r>
              <a:rPr kumimoji="0" lang="en-US" b="1" i="0" u="none" strike="noStrike" cap="none" normalizeH="0" baseline="0" dirty="0" err="1" smtClean="0">
                <a:ln>
                  <a:noFill/>
                </a:ln>
                <a:solidFill>
                  <a:schemeClr val="tx1"/>
                </a:solidFill>
                <a:effectLst/>
                <a:latin typeface="Arial" pitchFamily="34" charset="0"/>
                <a:ea typeface="Times New Roman" pitchFamily="18" charset="0"/>
              </a:rPr>
              <a:t>dalit</a:t>
            </a:r>
            <a:r>
              <a:rPr kumimoji="0" lang="en-US" b="1" i="0" u="none" strike="noStrike" cap="none" normalizeH="0" baseline="0" dirty="0" smtClean="0">
                <a:ln>
                  <a:noFill/>
                </a:ln>
                <a:solidFill>
                  <a:schemeClr val="tx1"/>
                </a:solidFill>
                <a:effectLst/>
                <a:latin typeface="Arial" pitchFamily="34" charset="0"/>
                <a:ea typeface="Times New Roman" pitchFamily="18" charset="0"/>
              </a:rPr>
              <a:t>, poor, vulnerable and marginalized family in the community.</a:t>
            </a:r>
          </a:p>
          <a:p>
            <a:pPr marL="350838" marR="0" lvl="0" indent="-350838"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Providing support in intellectual and psychological development.</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Times New Roman" pitchFamily="18" charset="0"/>
              </a:rPr>
              <a:t>Activities: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 b="1" i="0" u="none" strike="noStrike" cap="none" normalizeH="0" baseline="0" dirty="0" smtClean="0">
              <a:ln>
                <a:noFill/>
              </a:ln>
              <a:solidFill>
                <a:schemeClr val="tx1"/>
              </a:solidFill>
              <a:effectLst/>
              <a:latin typeface="Arial" pitchFamily="34" charset="0"/>
            </a:endParaRPr>
          </a:p>
          <a:p>
            <a:pPr marL="350838" marR="0" lvl="0" indent="-350838"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Residential and living support. </a:t>
            </a:r>
          </a:p>
          <a:p>
            <a:pPr marL="350838" marR="0" lvl="0" indent="-350838"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Education support.</a:t>
            </a:r>
          </a:p>
          <a:p>
            <a:pPr marL="350838" marR="0" lvl="0" indent="-350838"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Treatment and other essential health services.</a:t>
            </a:r>
          </a:p>
          <a:p>
            <a:pPr marL="350838" marR="0" lvl="0" indent="-350838"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Programs to develop intellectual, psychological traits and leadership quality.</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childTnLst>
                          </p:cTn>
                        </p:par>
                        <p:par>
                          <p:cTn id="8" fill="hold">
                            <p:stCondLst>
                              <p:cond delay="1000"/>
                            </p:stCondLst>
                            <p:childTnLst>
                              <p:par>
                                <p:cTn id="9" presetID="8"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par>
                          <p:cTn id="12" fill="hold">
                            <p:stCondLst>
                              <p:cond delay="3000"/>
                            </p:stCondLst>
                            <p:childTnLst>
                              <p:par>
                                <p:cTn id="13" presetID="15" presetClass="entr" presetSubtype="0" fill="hold" nodeType="afterEffect">
                                  <p:stCondLst>
                                    <p:cond delay="0"/>
                                  </p:stCondLst>
                                  <p:childTnLst>
                                    <p:set>
                                      <p:cBhvr>
                                        <p:cTn id="14" dur="1" fill="hold">
                                          <p:stCondLst>
                                            <p:cond delay="0"/>
                                          </p:stCondLst>
                                        </p:cTn>
                                        <p:tgtEl>
                                          <p:spTgt spid="37889">
                                            <p:txEl>
                                              <p:pRg st="0" end="0"/>
                                            </p:txEl>
                                          </p:spTgt>
                                        </p:tgtEl>
                                        <p:attrNameLst>
                                          <p:attrName>style.visibility</p:attrName>
                                        </p:attrNameLst>
                                      </p:cBhvr>
                                      <p:to>
                                        <p:strVal val="visible"/>
                                      </p:to>
                                    </p:set>
                                    <p:anim calcmode="lin" valueType="num">
                                      <p:cBhvr>
                                        <p:cTn id="15" dur="1000" fill="hold"/>
                                        <p:tgtEl>
                                          <p:spTgt spid="3788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788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788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88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4000"/>
                            </p:stCondLst>
                            <p:childTnLst>
                              <p:par>
                                <p:cTn id="20" presetID="8" presetClass="entr" presetSubtype="16" fill="hold" nodeType="afterEffect">
                                  <p:stCondLst>
                                    <p:cond delay="0"/>
                                  </p:stCondLst>
                                  <p:childTnLst>
                                    <p:set>
                                      <p:cBhvr>
                                        <p:cTn id="21" dur="1" fill="hold">
                                          <p:stCondLst>
                                            <p:cond delay="0"/>
                                          </p:stCondLst>
                                        </p:cTn>
                                        <p:tgtEl>
                                          <p:spTgt spid="37889">
                                            <p:txEl>
                                              <p:pRg st="2" end="2"/>
                                            </p:txEl>
                                          </p:spTgt>
                                        </p:tgtEl>
                                        <p:attrNameLst>
                                          <p:attrName>style.visibility</p:attrName>
                                        </p:attrNameLst>
                                      </p:cBhvr>
                                      <p:to>
                                        <p:strVal val="visible"/>
                                      </p:to>
                                    </p:set>
                                    <p:animEffect transition="in" filter="diamond(in)">
                                      <p:cBhvr>
                                        <p:cTn id="22" dur="2000"/>
                                        <p:tgtEl>
                                          <p:spTgt spid="37889">
                                            <p:txEl>
                                              <p:pRg st="2" end="2"/>
                                            </p:txEl>
                                          </p:spTgt>
                                        </p:tgtEl>
                                      </p:cBhvr>
                                    </p:animEffect>
                                  </p:childTnLst>
                                </p:cTn>
                              </p:par>
                            </p:childTnLst>
                          </p:cTn>
                        </p:par>
                        <p:par>
                          <p:cTn id="23" fill="hold">
                            <p:stCondLst>
                              <p:cond delay="60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37889">
                                            <p:txEl>
                                              <p:pRg st="3" end="3"/>
                                            </p:txEl>
                                          </p:spTgt>
                                        </p:tgtEl>
                                        <p:attrNameLst>
                                          <p:attrName>style.visibility</p:attrName>
                                        </p:attrNameLst>
                                      </p:cBhvr>
                                      <p:to>
                                        <p:strVal val="visible"/>
                                      </p:to>
                                    </p:set>
                                    <p:anim calcmode="lin" valueType="num">
                                      <p:cBhvr>
                                        <p:cTn id="26" dur="1000" fill="hold"/>
                                        <p:tgtEl>
                                          <p:spTgt spid="37889">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37889">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37889">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37889">
                                            <p:txEl>
                                              <p:pRg st="3" end="3"/>
                                            </p:txEl>
                                          </p:spTgt>
                                        </p:tgtEl>
                                      </p:cBhvr>
                                    </p:animEffect>
                                  </p:childTnLst>
                                </p:cTn>
                              </p:par>
                            </p:childTnLst>
                          </p:cTn>
                        </p:par>
                        <p:par>
                          <p:cTn id="30" fill="hold">
                            <p:stCondLst>
                              <p:cond delay="9850"/>
                            </p:stCondLst>
                            <p:childTnLst>
                              <p:par>
                                <p:cTn id="31" presetID="15" presetClass="entr" presetSubtype="0" fill="hold" nodeType="afterEffect">
                                  <p:stCondLst>
                                    <p:cond delay="0"/>
                                  </p:stCondLst>
                                  <p:childTnLst>
                                    <p:set>
                                      <p:cBhvr>
                                        <p:cTn id="32" dur="1" fill="hold">
                                          <p:stCondLst>
                                            <p:cond delay="0"/>
                                          </p:stCondLst>
                                        </p:cTn>
                                        <p:tgtEl>
                                          <p:spTgt spid="37889">
                                            <p:txEl>
                                              <p:pRg st="5" end="5"/>
                                            </p:txEl>
                                          </p:spTgt>
                                        </p:tgtEl>
                                        <p:attrNameLst>
                                          <p:attrName>style.visibility</p:attrName>
                                        </p:attrNameLst>
                                      </p:cBhvr>
                                      <p:to>
                                        <p:strVal val="visible"/>
                                      </p:to>
                                    </p:set>
                                    <p:anim calcmode="lin" valueType="num">
                                      <p:cBhvr>
                                        <p:cTn id="33" dur="2000" fill="hold"/>
                                        <p:tgtEl>
                                          <p:spTgt spid="37889">
                                            <p:txEl>
                                              <p:pRg st="5" end="5"/>
                                            </p:txEl>
                                          </p:spTgt>
                                        </p:tgtEl>
                                        <p:attrNameLst>
                                          <p:attrName>ppt_w</p:attrName>
                                        </p:attrNameLst>
                                      </p:cBhvr>
                                      <p:tavLst>
                                        <p:tav tm="0">
                                          <p:val>
                                            <p:fltVal val="0"/>
                                          </p:val>
                                        </p:tav>
                                        <p:tav tm="100000">
                                          <p:val>
                                            <p:strVal val="#ppt_w"/>
                                          </p:val>
                                        </p:tav>
                                      </p:tavLst>
                                    </p:anim>
                                    <p:anim calcmode="lin" valueType="num">
                                      <p:cBhvr>
                                        <p:cTn id="34" dur="2000" fill="hold"/>
                                        <p:tgtEl>
                                          <p:spTgt spid="37889">
                                            <p:txEl>
                                              <p:pRg st="5" end="5"/>
                                            </p:txEl>
                                          </p:spTgt>
                                        </p:tgtEl>
                                        <p:attrNameLst>
                                          <p:attrName>ppt_h</p:attrName>
                                        </p:attrNameLst>
                                      </p:cBhvr>
                                      <p:tavLst>
                                        <p:tav tm="0">
                                          <p:val>
                                            <p:fltVal val="0"/>
                                          </p:val>
                                        </p:tav>
                                        <p:tav tm="100000">
                                          <p:val>
                                            <p:strVal val="#ppt_h"/>
                                          </p:val>
                                        </p:tav>
                                      </p:tavLst>
                                    </p:anim>
                                    <p:anim calcmode="lin" valueType="num">
                                      <p:cBhvr>
                                        <p:cTn id="35" dur="2000" fill="hold"/>
                                        <p:tgtEl>
                                          <p:spTgt spid="3788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6" dur="2000" fill="hold"/>
                                        <p:tgtEl>
                                          <p:spTgt spid="3788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11850"/>
                            </p:stCondLst>
                            <p:childTnLst>
                              <p:par>
                                <p:cTn id="38" presetID="17" presetClass="entr" presetSubtype="10" fill="hold" nodeType="afterEffect">
                                  <p:stCondLst>
                                    <p:cond delay="0"/>
                                  </p:stCondLst>
                                  <p:childTnLst>
                                    <p:set>
                                      <p:cBhvr>
                                        <p:cTn id="39" dur="1" fill="hold">
                                          <p:stCondLst>
                                            <p:cond delay="0"/>
                                          </p:stCondLst>
                                        </p:cTn>
                                        <p:tgtEl>
                                          <p:spTgt spid="37889">
                                            <p:txEl>
                                              <p:pRg st="7" end="7"/>
                                            </p:txEl>
                                          </p:spTgt>
                                        </p:tgtEl>
                                        <p:attrNameLst>
                                          <p:attrName>style.visibility</p:attrName>
                                        </p:attrNameLst>
                                      </p:cBhvr>
                                      <p:to>
                                        <p:strVal val="visible"/>
                                      </p:to>
                                    </p:set>
                                    <p:anim calcmode="lin" valueType="num">
                                      <p:cBhvr>
                                        <p:cTn id="40" dur="2000" fill="hold"/>
                                        <p:tgtEl>
                                          <p:spTgt spid="37889">
                                            <p:txEl>
                                              <p:pRg st="7" end="7"/>
                                            </p:txEl>
                                          </p:spTgt>
                                        </p:tgtEl>
                                        <p:attrNameLst>
                                          <p:attrName>ppt_w</p:attrName>
                                        </p:attrNameLst>
                                      </p:cBhvr>
                                      <p:tavLst>
                                        <p:tav tm="0">
                                          <p:val>
                                            <p:fltVal val="0"/>
                                          </p:val>
                                        </p:tav>
                                        <p:tav tm="100000">
                                          <p:val>
                                            <p:strVal val="#ppt_w"/>
                                          </p:val>
                                        </p:tav>
                                      </p:tavLst>
                                    </p:anim>
                                    <p:anim calcmode="lin" valueType="num">
                                      <p:cBhvr>
                                        <p:cTn id="41" dur="2000" fill="hold"/>
                                        <p:tgtEl>
                                          <p:spTgt spid="37889">
                                            <p:txEl>
                                              <p:pRg st="7" end="7"/>
                                            </p:txEl>
                                          </p:spTgt>
                                        </p:tgtEl>
                                        <p:attrNameLst>
                                          <p:attrName>ppt_h</p:attrName>
                                        </p:attrNameLst>
                                      </p:cBhvr>
                                      <p:tavLst>
                                        <p:tav tm="0">
                                          <p:val>
                                            <p:strVal val="#ppt_h"/>
                                          </p:val>
                                        </p:tav>
                                        <p:tav tm="100000">
                                          <p:val>
                                            <p:strVal val="#ppt_h"/>
                                          </p:val>
                                        </p:tav>
                                      </p:tavLst>
                                    </p:anim>
                                  </p:childTnLst>
                                </p:cTn>
                              </p:par>
                            </p:childTnLst>
                          </p:cTn>
                        </p:par>
                        <p:par>
                          <p:cTn id="42" fill="hold">
                            <p:stCondLst>
                              <p:cond delay="13850"/>
                            </p:stCondLst>
                            <p:childTnLst>
                              <p:par>
                                <p:cTn id="43" presetID="2" presetClass="entr" presetSubtype="2" fill="hold" nodeType="afterEffect">
                                  <p:stCondLst>
                                    <p:cond delay="0"/>
                                  </p:stCondLst>
                                  <p:childTnLst>
                                    <p:set>
                                      <p:cBhvr>
                                        <p:cTn id="44" dur="1" fill="hold">
                                          <p:stCondLst>
                                            <p:cond delay="0"/>
                                          </p:stCondLst>
                                        </p:cTn>
                                        <p:tgtEl>
                                          <p:spTgt spid="37889">
                                            <p:txEl>
                                              <p:pRg st="8" end="8"/>
                                            </p:txEl>
                                          </p:spTgt>
                                        </p:tgtEl>
                                        <p:attrNameLst>
                                          <p:attrName>style.visibility</p:attrName>
                                        </p:attrNameLst>
                                      </p:cBhvr>
                                      <p:to>
                                        <p:strVal val="visible"/>
                                      </p:to>
                                    </p:set>
                                    <p:anim calcmode="lin" valueType="num">
                                      <p:cBhvr additive="base">
                                        <p:cTn id="45" dur="2000" fill="hold"/>
                                        <p:tgtEl>
                                          <p:spTgt spid="37889">
                                            <p:txEl>
                                              <p:pRg st="8" end="8"/>
                                            </p:txEl>
                                          </p:spTgt>
                                        </p:tgtEl>
                                        <p:attrNameLst>
                                          <p:attrName>ppt_x</p:attrName>
                                        </p:attrNameLst>
                                      </p:cBhvr>
                                      <p:tavLst>
                                        <p:tav tm="0">
                                          <p:val>
                                            <p:strVal val="1+#ppt_w/2"/>
                                          </p:val>
                                        </p:tav>
                                        <p:tav tm="100000">
                                          <p:val>
                                            <p:strVal val="#ppt_x"/>
                                          </p:val>
                                        </p:tav>
                                      </p:tavLst>
                                    </p:anim>
                                    <p:anim calcmode="lin" valueType="num">
                                      <p:cBhvr additive="base">
                                        <p:cTn id="46" dur="2000" fill="hold"/>
                                        <p:tgtEl>
                                          <p:spTgt spid="37889">
                                            <p:txEl>
                                              <p:pRg st="8" end="8"/>
                                            </p:txEl>
                                          </p:spTgt>
                                        </p:tgtEl>
                                        <p:attrNameLst>
                                          <p:attrName>ppt_y</p:attrName>
                                        </p:attrNameLst>
                                      </p:cBhvr>
                                      <p:tavLst>
                                        <p:tav tm="0">
                                          <p:val>
                                            <p:strVal val="#ppt_y"/>
                                          </p:val>
                                        </p:tav>
                                        <p:tav tm="100000">
                                          <p:val>
                                            <p:strVal val="#ppt_y"/>
                                          </p:val>
                                        </p:tav>
                                      </p:tavLst>
                                    </p:anim>
                                  </p:childTnLst>
                                </p:cTn>
                              </p:par>
                            </p:childTnLst>
                          </p:cTn>
                        </p:par>
                        <p:par>
                          <p:cTn id="47" fill="hold">
                            <p:stCondLst>
                              <p:cond delay="15850"/>
                            </p:stCondLst>
                            <p:childTnLst>
                              <p:par>
                                <p:cTn id="48" presetID="2" presetClass="entr" presetSubtype="8" fill="hold" nodeType="afterEffect">
                                  <p:stCondLst>
                                    <p:cond delay="0"/>
                                  </p:stCondLst>
                                  <p:childTnLst>
                                    <p:set>
                                      <p:cBhvr>
                                        <p:cTn id="49" dur="1" fill="hold">
                                          <p:stCondLst>
                                            <p:cond delay="0"/>
                                          </p:stCondLst>
                                        </p:cTn>
                                        <p:tgtEl>
                                          <p:spTgt spid="37889">
                                            <p:txEl>
                                              <p:pRg st="9" end="9"/>
                                            </p:txEl>
                                          </p:spTgt>
                                        </p:tgtEl>
                                        <p:attrNameLst>
                                          <p:attrName>style.visibility</p:attrName>
                                        </p:attrNameLst>
                                      </p:cBhvr>
                                      <p:to>
                                        <p:strVal val="visible"/>
                                      </p:to>
                                    </p:set>
                                    <p:anim calcmode="lin" valueType="num">
                                      <p:cBhvr additive="base">
                                        <p:cTn id="50" dur="3000" fill="hold"/>
                                        <p:tgtEl>
                                          <p:spTgt spid="37889">
                                            <p:txEl>
                                              <p:pRg st="9" end="9"/>
                                            </p:txEl>
                                          </p:spTgt>
                                        </p:tgtEl>
                                        <p:attrNameLst>
                                          <p:attrName>ppt_x</p:attrName>
                                        </p:attrNameLst>
                                      </p:cBhvr>
                                      <p:tavLst>
                                        <p:tav tm="0">
                                          <p:val>
                                            <p:strVal val="0-#ppt_w/2"/>
                                          </p:val>
                                        </p:tav>
                                        <p:tav tm="100000">
                                          <p:val>
                                            <p:strVal val="#ppt_x"/>
                                          </p:val>
                                        </p:tav>
                                      </p:tavLst>
                                    </p:anim>
                                    <p:anim calcmode="lin" valueType="num">
                                      <p:cBhvr additive="base">
                                        <p:cTn id="51" dur="3000" fill="hold"/>
                                        <p:tgtEl>
                                          <p:spTgt spid="37889">
                                            <p:txEl>
                                              <p:pRg st="9" end="9"/>
                                            </p:txEl>
                                          </p:spTgt>
                                        </p:tgtEl>
                                        <p:attrNameLst>
                                          <p:attrName>ppt_y</p:attrName>
                                        </p:attrNameLst>
                                      </p:cBhvr>
                                      <p:tavLst>
                                        <p:tav tm="0">
                                          <p:val>
                                            <p:strVal val="#ppt_y"/>
                                          </p:val>
                                        </p:tav>
                                        <p:tav tm="100000">
                                          <p:val>
                                            <p:strVal val="#ppt_y"/>
                                          </p:val>
                                        </p:tav>
                                      </p:tavLst>
                                    </p:anim>
                                  </p:childTnLst>
                                </p:cTn>
                              </p:par>
                            </p:childTnLst>
                          </p:cTn>
                        </p:par>
                        <p:par>
                          <p:cTn id="52" fill="hold">
                            <p:stCondLst>
                              <p:cond delay="18850"/>
                            </p:stCondLst>
                            <p:childTnLst>
                              <p:par>
                                <p:cTn id="53" presetID="2" presetClass="entr" presetSubtype="6" fill="hold" nodeType="afterEffect">
                                  <p:stCondLst>
                                    <p:cond delay="0"/>
                                  </p:stCondLst>
                                  <p:childTnLst>
                                    <p:set>
                                      <p:cBhvr>
                                        <p:cTn id="54" dur="1" fill="hold">
                                          <p:stCondLst>
                                            <p:cond delay="0"/>
                                          </p:stCondLst>
                                        </p:cTn>
                                        <p:tgtEl>
                                          <p:spTgt spid="37889">
                                            <p:txEl>
                                              <p:pRg st="10" end="10"/>
                                            </p:txEl>
                                          </p:spTgt>
                                        </p:tgtEl>
                                        <p:attrNameLst>
                                          <p:attrName>style.visibility</p:attrName>
                                        </p:attrNameLst>
                                      </p:cBhvr>
                                      <p:to>
                                        <p:strVal val="visible"/>
                                      </p:to>
                                    </p:set>
                                    <p:anim calcmode="lin" valueType="num">
                                      <p:cBhvr additive="base">
                                        <p:cTn id="55" dur="2000" fill="hold"/>
                                        <p:tgtEl>
                                          <p:spTgt spid="37889">
                                            <p:txEl>
                                              <p:pRg st="10" end="10"/>
                                            </p:txEl>
                                          </p:spTgt>
                                        </p:tgtEl>
                                        <p:attrNameLst>
                                          <p:attrName>ppt_x</p:attrName>
                                        </p:attrNameLst>
                                      </p:cBhvr>
                                      <p:tavLst>
                                        <p:tav tm="0">
                                          <p:val>
                                            <p:strVal val="1+#ppt_w/2"/>
                                          </p:val>
                                        </p:tav>
                                        <p:tav tm="100000">
                                          <p:val>
                                            <p:strVal val="#ppt_x"/>
                                          </p:val>
                                        </p:tav>
                                      </p:tavLst>
                                    </p:anim>
                                    <p:anim calcmode="lin" valueType="num">
                                      <p:cBhvr additive="base">
                                        <p:cTn id="56" dur="2000" fill="hold"/>
                                        <p:tgtEl>
                                          <p:spTgt spid="3788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57320"/>
            <a:ext cx="8686800" cy="6046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Karuna </a:t>
            </a:r>
            <a:r>
              <a:rPr lang="en-US" sz="2400" b="1" dirty="0" err="1" smtClean="0">
                <a:latin typeface="Arial" pitchFamily="34" charset="0"/>
                <a:ea typeface="Times New Roman"/>
                <a:cs typeface="Arial" pitchFamily="34" charset="0"/>
              </a:rPr>
              <a:t>Kinderhaus</a:t>
            </a:r>
            <a:r>
              <a:rPr lang="en-US" sz="2400" b="1" dirty="0" smtClean="0">
                <a:latin typeface="Arial" pitchFamily="34" charset="0"/>
                <a:ea typeface="Times New Roman"/>
                <a:cs typeface="Arial" pitchFamily="34" charset="0"/>
              </a:rPr>
              <a:t>, Godavari………………</a:t>
            </a:r>
            <a:endParaRPr kumimoji="0" lang="en-US" sz="1400" b="0" i="0" u="none" strike="noStrike" cap="none" normalizeH="0" baseline="0" dirty="0" smtClean="0">
              <a:ln>
                <a:noFill/>
              </a:ln>
              <a:solidFill>
                <a:schemeClr val="tx1"/>
              </a:solidFill>
              <a:effectLst/>
              <a:latin typeface="Arial" pitchFamily="34" charset="0"/>
            </a:endParaRPr>
          </a:p>
        </p:txBody>
      </p:sp>
      <p:sp>
        <p:nvSpPr>
          <p:cNvPr id="5" name="Rectangle 1"/>
          <p:cNvSpPr>
            <a:spLocks noChangeArrowheads="1"/>
          </p:cNvSpPr>
          <p:nvPr/>
        </p:nvSpPr>
        <p:spPr bwMode="auto">
          <a:xfrm>
            <a:off x="228600" y="1219200"/>
            <a:ext cx="8001000" cy="3770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Calibri" pitchFamily="34" charset="0"/>
                <a:cs typeface="Arial" pitchFamily="34" charset="0"/>
              </a:rPr>
              <a:t>Achievements</a:t>
            </a:r>
            <a:r>
              <a:rPr kumimoji="0" lang="en-US"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38 children received residential and living support.</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38 children enrolled in school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38 children educational support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100% class promotion.</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cs typeface="Arial" pitchFamily="34" charset="0"/>
              </a:rPr>
              <a:t>Personality</a:t>
            </a:r>
            <a:r>
              <a:rPr kumimoji="0" lang="en-US" b="1" i="0" u="none" strike="noStrike" cap="none" normalizeH="0" dirty="0" smtClean="0">
                <a:ln>
                  <a:noFill/>
                </a:ln>
                <a:solidFill>
                  <a:schemeClr val="tx1"/>
                </a:solidFill>
                <a:effectLst/>
                <a:latin typeface="Arial" pitchFamily="34" charset="0"/>
                <a:cs typeface="Arial" pitchFamily="34" charset="0"/>
              </a:rPr>
              <a:t> developed through various skill trainings.</a:t>
            </a:r>
          </a:p>
          <a:p>
            <a:pPr marL="339725" marR="0" lvl="0" indent="-339725" algn="just" defTabSz="914400" rtl="0" eaLnBrk="0" fontAlgn="base" latinLnBrk="0" hangingPunct="0">
              <a:lnSpc>
                <a:spcPct val="150000"/>
              </a:lnSpc>
              <a:spcBef>
                <a:spcPct val="0"/>
              </a:spcBef>
              <a:spcAft>
                <a:spcPct val="0"/>
              </a:spcAft>
              <a:buClrTx/>
              <a:buSzTx/>
              <a:buFontTx/>
              <a:buChar char="•"/>
              <a:tabLst/>
            </a:pPr>
            <a:r>
              <a:rPr lang="en-US" b="1" baseline="0" dirty="0" smtClean="0">
                <a:latin typeface="Arial" pitchFamily="34" charset="0"/>
                <a:cs typeface="Arial" pitchFamily="34" charset="0"/>
              </a:rPr>
              <a:t>7 children got prizes in school level competition such as essay writing, poem writing, drawing, football and  sports.</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8" presetClass="entr" presetSubtype="3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out)">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57320"/>
            <a:ext cx="8686800" cy="6046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Karuna </a:t>
            </a:r>
            <a:r>
              <a:rPr lang="en-US" sz="2400" b="1" dirty="0" err="1" smtClean="0">
                <a:latin typeface="Arial" pitchFamily="34" charset="0"/>
                <a:ea typeface="Times New Roman"/>
                <a:cs typeface="Arial" pitchFamily="34" charset="0"/>
              </a:rPr>
              <a:t>Kinderhaus</a:t>
            </a:r>
            <a:r>
              <a:rPr lang="en-US" sz="2400" b="1" dirty="0" smtClean="0">
                <a:latin typeface="Arial" pitchFamily="34" charset="0"/>
                <a:ea typeface="Times New Roman"/>
                <a:cs typeface="Arial" pitchFamily="34" charset="0"/>
              </a:rPr>
              <a:t>, Godavari………………</a:t>
            </a:r>
            <a:endParaRPr kumimoji="0" lang="en-US" sz="1400" b="0" i="0" u="none" strike="noStrike" cap="none" normalizeH="0" baseline="0" dirty="0" smtClean="0">
              <a:ln>
                <a:noFill/>
              </a:ln>
              <a:solidFill>
                <a:schemeClr val="tx1"/>
              </a:solidFill>
              <a:effectLst/>
              <a:latin typeface="Arial" pitchFamily="34" charset="0"/>
            </a:endParaRPr>
          </a:p>
        </p:txBody>
      </p:sp>
      <p:sp>
        <p:nvSpPr>
          <p:cNvPr id="38913" name="Rectangle 1"/>
          <p:cNvSpPr>
            <a:spLocks noChangeArrowheads="1"/>
          </p:cNvSpPr>
          <p:nvPr/>
        </p:nvSpPr>
        <p:spPr bwMode="auto">
          <a:xfrm>
            <a:off x="228600" y="929645"/>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Calibri" pitchFamily="34" charset="0"/>
                <a:cs typeface="Arial" pitchFamily="34" charset="0"/>
              </a:rPr>
              <a:t>New Admission: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13 marginalized and disadvantaged girls age ranging 5 to 12 years from different areas of Nepal were admitted this year. All are passing their life happily and getting quality education in different schools.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389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6" name="Rectangle 4"/>
          <p:cNvSpPr>
            <a:spLocks noChangeArrowheads="1"/>
          </p:cNvSpPr>
          <p:nvPr/>
        </p:nvSpPr>
        <p:spPr bwMode="auto">
          <a:xfrm>
            <a:off x="228600" y="2438400"/>
            <a:ext cx="8534400"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Calibri" pitchFamily="34" charset="0"/>
                <a:cs typeface="Arial" pitchFamily="34" charset="0"/>
              </a:rPr>
              <a:t>Academic Progress: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 100% promotion rate was achieved by </a:t>
            </a:r>
            <a:r>
              <a:rPr kumimoji="0" lang="en-US"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Kinderhaus</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children in the academic year ended by April 2013. Performance of remaining girls was satisfactory. Children who stood 1</a:t>
            </a:r>
            <a:r>
              <a:rPr kumimoji="0" lang="en-US"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st</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in  final </a:t>
            </a:r>
            <a:r>
              <a:rPr lang="en-US" b="1" dirty="0" smtClean="0">
                <a:latin typeface="Arial" pitchFamily="34" charset="0"/>
                <a:cs typeface="Arial" pitchFamily="34" charset="0"/>
              </a:rPr>
              <a:t>examination of 2069B.S. </a:t>
            </a:r>
            <a:r>
              <a:rPr lang="en-US" b="1" dirty="0">
                <a:latin typeface="Arial" pitchFamily="34" charset="0"/>
                <a:cs typeface="Arial" pitchFamily="34" charset="0"/>
              </a:rPr>
              <a:t>were given prizes by </a:t>
            </a:r>
            <a:r>
              <a:rPr lang="en-US" b="1" dirty="0" err="1">
                <a:latin typeface="Arial" pitchFamily="34" charset="0"/>
                <a:cs typeface="Arial" pitchFamily="34" charset="0"/>
              </a:rPr>
              <a:t>Funech</a:t>
            </a:r>
            <a:r>
              <a:rPr lang="en-US" b="1" dirty="0">
                <a:latin typeface="Arial" pitchFamily="34" charset="0"/>
                <a:cs typeface="Arial" pitchFamily="34" charset="0"/>
              </a:rPr>
              <a:t> Nepal.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38919" name="Rectangle 7"/>
          <p:cNvSpPr>
            <a:spLocks noChangeArrowheads="1"/>
          </p:cNvSpPr>
          <p:nvPr/>
        </p:nvSpPr>
        <p:spPr bwMode="auto">
          <a:xfrm>
            <a:off x="255874" y="4724400"/>
            <a:ext cx="843012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Besides study, girls actively take part in games and other activities. 1 girl won 3</a:t>
            </a:r>
            <a:r>
              <a:rPr kumimoji="0" lang="en-US"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rd</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prize in essay writing, 2 girls won 1</a:t>
            </a:r>
            <a:r>
              <a:rPr kumimoji="0" lang="en-US"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st</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and 3rd prize in drawing competition,</a:t>
            </a:r>
            <a:r>
              <a:rPr kumimoji="0" lang="en-US" b="1" i="0" u="none" strike="noStrike" cap="none" normalizeH="0" dirty="0" smtClean="0">
                <a:ln>
                  <a:noFill/>
                </a:ln>
                <a:solidFill>
                  <a:schemeClr val="tx1"/>
                </a:solidFill>
                <a:effectLst/>
                <a:latin typeface="Arial" pitchFamily="34" charset="0"/>
                <a:ea typeface="Calibri" pitchFamily="34" charset="0"/>
                <a:cs typeface="Arial" pitchFamily="34" charset="0"/>
              </a:rPr>
              <a:t> 2 girls won prizes in poem writing and 1 each in football and sports.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227800" y="4343400"/>
            <a:ext cx="3414717" cy="400110"/>
          </a:xfrm>
          <a:prstGeom prst="rect">
            <a:avLst/>
          </a:prstGeom>
        </p:spPr>
        <p:txBody>
          <a:bodyPr wrap="none">
            <a:spAutoFit/>
          </a:bodyPr>
          <a:lstStyle/>
          <a:p>
            <a:r>
              <a:rPr lang="en-US" sz="2000" b="1" i="1" dirty="0">
                <a:solidFill>
                  <a:srgbClr val="0070C0"/>
                </a:solidFill>
                <a:latin typeface="Arial" pitchFamily="34" charset="0"/>
                <a:cs typeface="Arial" pitchFamily="34" charset="0"/>
              </a:rPr>
              <a:t>Games and extra activities</a:t>
            </a:r>
            <a:endParaRPr lang="en-US" sz="2000" i="1" dirty="0">
              <a:solidFill>
                <a:srgbClr val="0070C0"/>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17" presetClass="entr" presetSubtype="2" fill="hold" grpId="0" nodeType="afterEffect">
                                  <p:stCondLst>
                                    <p:cond delay="0"/>
                                  </p:stCondLst>
                                  <p:childTnLst>
                                    <p:set>
                                      <p:cBhvr>
                                        <p:cTn id="10" dur="1" fill="hold">
                                          <p:stCondLst>
                                            <p:cond delay="0"/>
                                          </p:stCondLst>
                                        </p:cTn>
                                        <p:tgtEl>
                                          <p:spTgt spid="38913"/>
                                        </p:tgtEl>
                                        <p:attrNameLst>
                                          <p:attrName>style.visibility</p:attrName>
                                        </p:attrNameLst>
                                      </p:cBhvr>
                                      <p:to>
                                        <p:strVal val="visible"/>
                                      </p:to>
                                    </p:set>
                                    <p:anim calcmode="lin" valueType="num">
                                      <p:cBhvr>
                                        <p:cTn id="11" dur="2000" fill="hold"/>
                                        <p:tgtEl>
                                          <p:spTgt spid="38913"/>
                                        </p:tgtEl>
                                        <p:attrNameLst>
                                          <p:attrName>ppt_x</p:attrName>
                                        </p:attrNameLst>
                                      </p:cBhvr>
                                      <p:tavLst>
                                        <p:tav tm="0">
                                          <p:val>
                                            <p:strVal val="#ppt_x+#ppt_w/2"/>
                                          </p:val>
                                        </p:tav>
                                        <p:tav tm="100000">
                                          <p:val>
                                            <p:strVal val="#ppt_x"/>
                                          </p:val>
                                        </p:tav>
                                      </p:tavLst>
                                    </p:anim>
                                    <p:anim calcmode="lin" valueType="num">
                                      <p:cBhvr>
                                        <p:cTn id="12" dur="2000" fill="hold"/>
                                        <p:tgtEl>
                                          <p:spTgt spid="38913"/>
                                        </p:tgtEl>
                                        <p:attrNameLst>
                                          <p:attrName>ppt_y</p:attrName>
                                        </p:attrNameLst>
                                      </p:cBhvr>
                                      <p:tavLst>
                                        <p:tav tm="0">
                                          <p:val>
                                            <p:strVal val="#ppt_y"/>
                                          </p:val>
                                        </p:tav>
                                        <p:tav tm="100000">
                                          <p:val>
                                            <p:strVal val="#ppt_y"/>
                                          </p:val>
                                        </p:tav>
                                      </p:tavLst>
                                    </p:anim>
                                    <p:anim calcmode="lin" valueType="num">
                                      <p:cBhvr>
                                        <p:cTn id="13" dur="2000" fill="hold"/>
                                        <p:tgtEl>
                                          <p:spTgt spid="38913"/>
                                        </p:tgtEl>
                                        <p:attrNameLst>
                                          <p:attrName>ppt_w</p:attrName>
                                        </p:attrNameLst>
                                      </p:cBhvr>
                                      <p:tavLst>
                                        <p:tav tm="0">
                                          <p:val>
                                            <p:fltVal val="0"/>
                                          </p:val>
                                        </p:tav>
                                        <p:tav tm="100000">
                                          <p:val>
                                            <p:strVal val="#ppt_w"/>
                                          </p:val>
                                        </p:tav>
                                      </p:tavLst>
                                    </p:anim>
                                    <p:anim calcmode="lin" valueType="num">
                                      <p:cBhvr>
                                        <p:cTn id="14" dur="2000" fill="hold"/>
                                        <p:tgtEl>
                                          <p:spTgt spid="38913"/>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5" presetClass="entr" presetSubtype="0" fill="hold" grpId="0" nodeType="afterEffect">
                                  <p:stCondLst>
                                    <p:cond delay="0"/>
                                  </p:stCondLst>
                                  <p:childTnLst>
                                    <p:set>
                                      <p:cBhvr>
                                        <p:cTn id="17" dur="1" fill="hold">
                                          <p:stCondLst>
                                            <p:cond delay="0"/>
                                          </p:stCondLst>
                                        </p:cTn>
                                        <p:tgtEl>
                                          <p:spTgt spid="38916"/>
                                        </p:tgtEl>
                                        <p:attrNameLst>
                                          <p:attrName>style.visibility</p:attrName>
                                        </p:attrNameLst>
                                      </p:cBhvr>
                                      <p:to>
                                        <p:strVal val="visible"/>
                                      </p:to>
                                    </p:set>
                                    <p:anim calcmode="lin" valueType="num">
                                      <p:cBhvr>
                                        <p:cTn id="18" dur="3000" fill="hold"/>
                                        <p:tgtEl>
                                          <p:spTgt spid="38916"/>
                                        </p:tgtEl>
                                        <p:attrNameLst>
                                          <p:attrName>ppt_w</p:attrName>
                                        </p:attrNameLst>
                                      </p:cBhvr>
                                      <p:tavLst>
                                        <p:tav tm="0">
                                          <p:val>
                                            <p:fltVal val="0"/>
                                          </p:val>
                                        </p:tav>
                                        <p:tav tm="100000">
                                          <p:val>
                                            <p:strVal val="#ppt_w"/>
                                          </p:val>
                                        </p:tav>
                                      </p:tavLst>
                                    </p:anim>
                                    <p:anim calcmode="lin" valueType="num">
                                      <p:cBhvr>
                                        <p:cTn id="19" dur="3000" fill="hold"/>
                                        <p:tgtEl>
                                          <p:spTgt spid="38916"/>
                                        </p:tgtEl>
                                        <p:attrNameLst>
                                          <p:attrName>ppt_h</p:attrName>
                                        </p:attrNameLst>
                                      </p:cBhvr>
                                      <p:tavLst>
                                        <p:tav tm="0">
                                          <p:val>
                                            <p:fltVal val="0"/>
                                          </p:val>
                                        </p:tav>
                                        <p:tav tm="100000">
                                          <p:val>
                                            <p:strVal val="#ppt_h"/>
                                          </p:val>
                                        </p:tav>
                                      </p:tavLst>
                                    </p:anim>
                                    <p:anim calcmode="lin" valueType="num">
                                      <p:cBhvr>
                                        <p:cTn id="20" dur="3000" fill="hold"/>
                                        <p:tgtEl>
                                          <p:spTgt spid="38916"/>
                                        </p:tgtEl>
                                        <p:attrNameLst>
                                          <p:attrName>ppt_x</p:attrName>
                                        </p:attrNameLst>
                                      </p:cBhvr>
                                      <p:tavLst>
                                        <p:tav tm="0" fmla="#ppt_x+(cos(-2*pi*(1-$))*-#ppt_x-sin(-2*pi*(1-$))*(1-#ppt_y))*(1-$)">
                                          <p:val>
                                            <p:fltVal val="0"/>
                                          </p:val>
                                        </p:tav>
                                        <p:tav tm="100000">
                                          <p:val>
                                            <p:fltVal val="1"/>
                                          </p:val>
                                        </p:tav>
                                      </p:tavLst>
                                    </p:anim>
                                    <p:anim calcmode="lin" valueType="num">
                                      <p:cBhvr>
                                        <p:cTn id="21" dur="3000" fill="hold"/>
                                        <p:tgtEl>
                                          <p:spTgt spid="38916"/>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7000"/>
                            </p:stCondLst>
                            <p:childTnLst>
                              <p:par>
                                <p:cTn id="23" presetID="17"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2000" fill="hold"/>
                                        <p:tgtEl>
                                          <p:spTgt spid="12"/>
                                        </p:tgtEl>
                                        <p:attrNameLst>
                                          <p:attrName>ppt_x</p:attrName>
                                        </p:attrNameLst>
                                      </p:cBhvr>
                                      <p:tavLst>
                                        <p:tav tm="0">
                                          <p:val>
                                            <p:strVal val="#ppt_x-#ppt_w/2"/>
                                          </p:val>
                                        </p:tav>
                                        <p:tav tm="100000">
                                          <p:val>
                                            <p:strVal val="#ppt_x"/>
                                          </p:val>
                                        </p:tav>
                                      </p:tavLst>
                                    </p:anim>
                                    <p:anim calcmode="lin" valueType="num">
                                      <p:cBhvr>
                                        <p:cTn id="26" dur="2000" fill="hold"/>
                                        <p:tgtEl>
                                          <p:spTgt spid="12"/>
                                        </p:tgtEl>
                                        <p:attrNameLst>
                                          <p:attrName>ppt_y</p:attrName>
                                        </p:attrNameLst>
                                      </p:cBhvr>
                                      <p:tavLst>
                                        <p:tav tm="0">
                                          <p:val>
                                            <p:strVal val="#ppt_y"/>
                                          </p:val>
                                        </p:tav>
                                        <p:tav tm="100000">
                                          <p:val>
                                            <p:strVal val="#ppt_y"/>
                                          </p:val>
                                        </p:tav>
                                      </p:tavLst>
                                    </p:anim>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strVal val="#ppt_h"/>
                                          </p:val>
                                        </p:tav>
                                        <p:tav tm="100000">
                                          <p:val>
                                            <p:strVal val="#ppt_h"/>
                                          </p:val>
                                        </p:tav>
                                      </p:tavLst>
                                    </p:anim>
                                  </p:childTnLst>
                                </p:cTn>
                              </p:par>
                            </p:childTnLst>
                          </p:cTn>
                        </p:par>
                        <p:par>
                          <p:cTn id="29" fill="hold">
                            <p:stCondLst>
                              <p:cond delay="9000"/>
                            </p:stCondLst>
                            <p:childTnLst>
                              <p:par>
                                <p:cTn id="30" presetID="17" presetClass="entr" presetSubtype="8" fill="hold" grpId="0" nodeType="afterEffect">
                                  <p:stCondLst>
                                    <p:cond delay="0"/>
                                  </p:stCondLst>
                                  <p:childTnLst>
                                    <p:set>
                                      <p:cBhvr>
                                        <p:cTn id="31" dur="1" fill="hold">
                                          <p:stCondLst>
                                            <p:cond delay="0"/>
                                          </p:stCondLst>
                                        </p:cTn>
                                        <p:tgtEl>
                                          <p:spTgt spid="38919"/>
                                        </p:tgtEl>
                                        <p:attrNameLst>
                                          <p:attrName>style.visibility</p:attrName>
                                        </p:attrNameLst>
                                      </p:cBhvr>
                                      <p:to>
                                        <p:strVal val="visible"/>
                                      </p:to>
                                    </p:set>
                                    <p:anim calcmode="lin" valueType="num">
                                      <p:cBhvr>
                                        <p:cTn id="32" dur="2000" fill="hold"/>
                                        <p:tgtEl>
                                          <p:spTgt spid="38919"/>
                                        </p:tgtEl>
                                        <p:attrNameLst>
                                          <p:attrName>ppt_x</p:attrName>
                                        </p:attrNameLst>
                                      </p:cBhvr>
                                      <p:tavLst>
                                        <p:tav tm="0">
                                          <p:val>
                                            <p:strVal val="#ppt_x-#ppt_w/2"/>
                                          </p:val>
                                        </p:tav>
                                        <p:tav tm="100000">
                                          <p:val>
                                            <p:strVal val="#ppt_x"/>
                                          </p:val>
                                        </p:tav>
                                      </p:tavLst>
                                    </p:anim>
                                    <p:anim calcmode="lin" valueType="num">
                                      <p:cBhvr>
                                        <p:cTn id="33" dur="2000" fill="hold"/>
                                        <p:tgtEl>
                                          <p:spTgt spid="38919"/>
                                        </p:tgtEl>
                                        <p:attrNameLst>
                                          <p:attrName>ppt_y</p:attrName>
                                        </p:attrNameLst>
                                      </p:cBhvr>
                                      <p:tavLst>
                                        <p:tav tm="0">
                                          <p:val>
                                            <p:strVal val="#ppt_y"/>
                                          </p:val>
                                        </p:tav>
                                        <p:tav tm="100000">
                                          <p:val>
                                            <p:strVal val="#ppt_y"/>
                                          </p:val>
                                        </p:tav>
                                      </p:tavLst>
                                    </p:anim>
                                    <p:anim calcmode="lin" valueType="num">
                                      <p:cBhvr>
                                        <p:cTn id="34" dur="2000" fill="hold"/>
                                        <p:tgtEl>
                                          <p:spTgt spid="38919"/>
                                        </p:tgtEl>
                                        <p:attrNameLst>
                                          <p:attrName>ppt_w</p:attrName>
                                        </p:attrNameLst>
                                      </p:cBhvr>
                                      <p:tavLst>
                                        <p:tav tm="0">
                                          <p:val>
                                            <p:fltVal val="0"/>
                                          </p:val>
                                        </p:tav>
                                        <p:tav tm="100000">
                                          <p:val>
                                            <p:strVal val="#ppt_w"/>
                                          </p:val>
                                        </p:tav>
                                      </p:tavLst>
                                    </p:anim>
                                    <p:anim calcmode="lin" valueType="num">
                                      <p:cBhvr>
                                        <p:cTn id="35" dur="2000" fill="hold"/>
                                        <p:tgtEl>
                                          <p:spTgt spid="389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8913" grpId="0"/>
      <p:bldP spid="38916" grpId="0"/>
      <p:bldP spid="38919"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416400"/>
            <a:ext cx="9144000" cy="6046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Karuna </a:t>
            </a:r>
            <a:r>
              <a:rPr lang="en-US" sz="2400" b="1" dirty="0" err="1" smtClean="0">
                <a:latin typeface="Arial" pitchFamily="34" charset="0"/>
                <a:ea typeface="Times New Roman"/>
                <a:cs typeface="Arial" pitchFamily="34" charset="0"/>
              </a:rPr>
              <a:t>Kinderhaus</a:t>
            </a:r>
            <a:r>
              <a:rPr lang="en-US" sz="2400" b="1" dirty="0" smtClean="0">
                <a:latin typeface="Arial" pitchFamily="34" charset="0"/>
                <a:ea typeface="Times New Roman"/>
                <a:cs typeface="Arial" pitchFamily="34" charset="0"/>
              </a:rPr>
              <a:t>, Godavari………………</a:t>
            </a:r>
            <a:endParaRPr kumimoji="0" lang="en-US" sz="1400" b="0" i="0" u="none" strike="noStrike" cap="none" normalizeH="0" baseline="0" dirty="0" smtClean="0">
              <a:ln>
                <a:noFill/>
              </a:ln>
              <a:solidFill>
                <a:schemeClr val="tx1"/>
              </a:solidFill>
              <a:effectLst/>
              <a:latin typeface="Arial" pitchFamily="34" charset="0"/>
            </a:endParaRPr>
          </a:p>
        </p:txBody>
      </p:sp>
      <p:sp>
        <p:nvSpPr>
          <p:cNvPr id="1025" name="Rectangle 1"/>
          <p:cNvSpPr>
            <a:spLocks noChangeArrowheads="1"/>
          </p:cNvSpPr>
          <p:nvPr/>
        </p:nvSpPr>
        <p:spPr bwMode="auto">
          <a:xfrm>
            <a:off x="228600" y="1386007"/>
            <a:ext cx="84582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Calibri" pitchFamily="34" charset="0"/>
                <a:cs typeface="Arial" pitchFamily="34" charset="0"/>
              </a:rPr>
              <a:t>Cultural program: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0070C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Children organized  cultural programs on the occasion of</a:t>
            </a:r>
            <a:r>
              <a:rPr kumimoji="0" lang="en-US"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b="1" i="0" u="none" strike="noStrike" cap="none" normalizeH="0" dirty="0" err="1" smtClean="0">
                <a:ln>
                  <a:noFill/>
                </a:ln>
                <a:solidFill>
                  <a:schemeClr val="tx1"/>
                </a:solidFill>
                <a:effectLst/>
                <a:latin typeface="Arial" pitchFamily="34" charset="0"/>
                <a:ea typeface="Calibri" pitchFamily="34" charset="0"/>
                <a:cs typeface="Arial" pitchFamily="34" charset="0"/>
              </a:rPr>
              <a:t>Teej</a:t>
            </a:r>
            <a:r>
              <a:rPr kumimoji="0" lang="en-US" b="1" i="0" u="none" strike="noStrike" cap="none" normalizeH="0" dirty="0" smtClean="0">
                <a:ln>
                  <a:noFill/>
                </a:ln>
                <a:solidFill>
                  <a:schemeClr val="tx1"/>
                </a:solidFill>
                <a:effectLst/>
                <a:latin typeface="Arial" pitchFamily="34" charset="0"/>
                <a:ea typeface="Calibri" pitchFamily="34" charset="0"/>
                <a:cs typeface="Arial" pitchFamily="34" charset="0"/>
              </a:rPr>
              <a:t> festival, children’s day and Hostel day.  On each occasion they presented  </a:t>
            </a:r>
            <a:r>
              <a:rPr kumimoji="0" lang="en-US" b="1" i="0" u="none" strike="noStrike" cap="none" normalizeH="0" dirty="0" err="1" smtClean="0">
                <a:ln>
                  <a:noFill/>
                </a:ln>
                <a:solidFill>
                  <a:schemeClr val="tx1"/>
                </a:solidFill>
                <a:effectLst/>
                <a:latin typeface="Arial" pitchFamily="34" charset="0"/>
                <a:ea typeface="Calibri" pitchFamily="34" charset="0"/>
                <a:cs typeface="Arial" pitchFamily="34" charset="0"/>
              </a:rPr>
              <a:t>colourful</a:t>
            </a:r>
            <a:r>
              <a:rPr kumimoji="0" lang="en-US" b="1" i="0" u="none" strike="noStrike" cap="none" normalizeH="0" dirty="0" smtClean="0">
                <a:ln>
                  <a:noFill/>
                </a:ln>
                <a:solidFill>
                  <a:schemeClr val="tx1"/>
                </a:solidFill>
                <a:effectLst/>
                <a:latin typeface="Arial" pitchFamily="34" charset="0"/>
                <a:ea typeface="Calibri" pitchFamily="34" charset="0"/>
                <a:cs typeface="Arial" pitchFamily="34" charset="0"/>
              </a:rPr>
              <a:t> shows packed with entertainment. They were cheered by audience on each act presented. Such cultural activities help in developing their personalities.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P1040578 8 by 6"/>
          <p:cNvPicPr>
            <a:picLocks noChangeAspect="1" noChangeArrowheads="1"/>
          </p:cNvPicPr>
          <p:nvPr/>
        </p:nvPicPr>
        <p:blipFill>
          <a:blip r:embed="rId2"/>
          <a:srcRect/>
          <a:stretch>
            <a:fillRect/>
          </a:stretch>
        </p:blipFill>
        <p:spPr bwMode="auto">
          <a:xfrm>
            <a:off x="228600" y="3261360"/>
            <a:ext cx="4208585" cy="2971800"/>
          </a:xfrm>
          <a:prstGeom prst="rect">
            <a:avLst/>
          </a:prstGeom>
          <a:noFill/>
          <a:ln w="9525">
            <a:noFill/>
            <a:miter lim="800000"/>
            <a:headEnd/>
            <a:tailEnd/>
          </a:ln>
        </p:spPr>
      </p:pic>
      <p:pic>
        <p:nvPicPr>
          <p:cNvPr id="5" name="Picture 4" descr="F:\rita\newsltter godavari 2013 1st issue\Godavari Photo\P1040585.JPG"/>
          <p:cNvPicPr/>
          <p:nvPr/>
        </p:nvPicPr>
        <p:blipFill>
          <a:blip r:embed="rId3" cstate="print"/>
          <a:srcRect/>
          <a:stretch>
            <a:fillRect/>
          </a:stretch>
        </p:blipFill>
        <p:spPr bwMode="auto">
          <a:xfrm>
            <a:off x="4648200" y="3200400"/>
            <a:ext cx="3810000" cy="304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5000"/>
                            </p:stCondLst>
                            <p:childTnLst>
                              <p:par>
                                <p:cTn id="12" presetID="8" presetClass="entr" presetSubtype="16" fill="hold" grpId="0" nodeType="afterEffect">
                                  <p:stCondLst>
                                    <p:cond delay="0"/>
                                  </p:stCondLst>
                                  <p:childTnLst>
                                    <p:set>
                                      <p:cBhvr>
                                        <p:cTn id="13" dur="1" fill="hold">
                                          <p:stCondLst>
                                            <p:cond delay="0"/>
                                          </p:stCondLst>
                                        </p:cTn>
                                        <p:tgtEl>
                                          <p:spTgt spid="1025"/>
                                        </p:tgtEl>
                                        <p:attrNameLst>
                                          <p:attrName>style.visibility</p:attrName>
                                        </p:attrNameLst>
                                      </p:cBhvr>
                                      <p:to>
                                        <p:strVal val="visible"/>
                                      </p:to>
                                    </p:set>
                                    <p:animEffect transition="in" filter="diamond(in)">
                                      <p:cBhvr>
                                        <p:cTn id="14" dur="2000"/>
                                        <p:tgtEl>
                                          <p:spTgt spid="1025"/>
                                        </p:tgtEl>
                                      </p:cBhvr>
                                    </p:animEffect>
                                  </p:childTnLst>
                                </p:cTn>
                              </p:par>
                            </p:childTnLst>
                          </p:cTn>
                        </p:par>
                        <p:par>
                          <p:cTn id="15" fill="hold">
                            <p:stCondLst>
                              <p:cond delay="7000"/>
                            </p:stCondLst>
                            <p:childTnLst>
                              <p:par>
                                <p:cTn id="16" presetID="15"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3000" fill="hold"/>
                                        <p:tgtEl>
                                          <p:spTgt spid="1026"/>
                                        </p:tgtEl>
                                        <p:attrNameLst>
                                          <p:attrName>ppt_w</p:attrName>
                                        </p:attrNameLst>
                                      </p:cBhvr>
                                      <p:tavLst>
                                        <p:tav tm="0">
                                          <p:val>
                                            <p:fltVal val="0"/>
                                          </p:val>
                                        </p:tav>
                                        <p:tav tm="100000">
                                          <p:val>
                                            <p:strVal val="#ppt_w"/>
                                          </p:val>
                                        </p:tav>
                                      </p:tavLst>
                                    </p:anim>
                                    <p:anim calcmode="lin" valueType="num">
                                      <p:cBhvr>
                                        <p:cTn id="19" dur="3000" fill="hold"/>
                                        <p:tgtEl>
                                          <p:spTgt spid="1026"/>
                                        </p:tgtEl>
                                        <p:attrNameLst>
                                          <p:attrName>ppt_h</p:attrName>
                                        </p:attrNameLst>
                                      </p:cBhvr>
                                      <p:tavLst>
                                        <p:tav tm="0">
                                          <p:val>
                                            <p:fltVal val="0"/>
                                          </p:val>
                                        </p:tav>
                                        <p:tav tm="100000">
                                          <p:val>
                                            <p:strVal val="#ppt_h"/>
                                          </p:val>
                                        </p:tav>
                                      </p:tavLst>
                                    </p:anim>
                                    <p:anim calcmode="lin" valueType="num">
                                      <p:cBhvr>
                                        <p:cTn id="20" dur="3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21" dur="3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0000"/>
                            </p:stCondLst>
                            <p:childTnLst>
                              <p:par>
                                <p:cTn id="23" presetID="3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style.rotation</p:attrName>
                                        </p:attrNameLst>
                                      </p:cBhvr>
                                      <p:tavLst>
                                        <p:tav tm="0">
                                          <p:val>
                                            <p:fltVal val="720"/>
                                          </p:val>
                                        </p:tav>
                                        <p:tav tm="100000">
                                          <p:val>
                                            <p:fltVal val="0"/>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 calcmode="lin" valueType="num">
                                      <p:cBhvr>
                                        <p:cTn id="2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8600" y="990600"/>
            <a:ext cx="180530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7030A0"/>
                </a:solidFill>
                <a:effectLst/>
                <a:latin typeface="Arial" pitchFamily="34" charset="0"/>
                <a:ea typeface="Calibri" pitchFamily="34" charset="0"/>
                <a:cs typeface="Arial" pitchFamily="34" charset="0"/>
              </a:rPr>
              <a:t>Skill training:</a:t>
            </a:r>
            <a:endParaRPr kumimoji="0" lang="en-US" sz="2000" b="0" i="1" u="none" strike="noStrike" cap="none" normalizeH="0" baseline="0" dirty="0" smtClean="0">
              <a:ln>
                <a:noFill/>
              </a:ln>
              <a:solidFill>
                <a:srgbClr val="7030A0"/>
              </a:solidFill>
              <a:effectLst/>
              <a:latin typeface="Arial" pitchFamily="34" charset="0"/>
              <a:cs typeface="Arial" pitchFamily="34" charset="0"/>
            </a:endParaRPr>
          </a:p>
        </p:txBody>
      </p:sp>
      <p:pic>
        <p:nvPicPr>
          <p:cNvPr id="41985" name="Picture 36" descr="P1000976"/>
          <p:cNvPicPr>
            <a:picLocks noChangeAspect="1" noChangeArrowheads="1"/>
          </p:cNvPicPr>
          <p:nvPr/>
        </p:nvPicPr>
        <p:blipFill>
          <a:blip r:embed="rId2"/>
          <a:srcRect/>
          <a:stretch>
            <a:fillRect/>
          </a:stretch>
        </p:blipFill>
        <p:spPr bwMode="auto">
          <a:xfrm>
            <a:off x="457199" y="2590800"/>
            <a:ext cx="4191001" cy="3733800"/>
          </a:xfrm>
          <a:prstGeom prst="rect">
            <a:avLst/>
          </a:prstGeom>
          <a:noFill/>
        </p:spPr>
      </p:pic>
      <p:sp>
        <p:nvSpPr>
          <p:cNvPr id="41987" name="Rectangle 3"/>
          <p:cNvSpPr>
            <a:spLocks noChangeArrowheads="1"/>
          </p:cNvSpPr>
          <p:nvPr/>
        </p:nvSpPr>
        <p:spPr bwMode="auto">
          <a:xfrm>
            <a:off x="304800" y="1447800"/>
            <a:ext cx="8610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2"/>
                </a:solidFill>
                <a:effectLst/>
                <a:latin typeface="Arial" pitchFamily="34" charset="0"/>
                <a:ea typeface="Calibri" pitchFamily="34" charset="0"/>
                <a:cs typeface="Arial" pitchFamily="34" charset="0"/>
              </a:rPr>
              <a:t>Various trainings</a:t>
            </a:r>
            <a:r>
              <a:rPr kumimoji="0" lang="en-US" b="1" i="0" u="none" strike="noStrike" cap="none" normalizeH="0" dirty="0" smtClean="0">
                <a:ln>
                  <a:noFill/>
                </a:ln>
                <a:solidFill>
                  <a:schemeClr val="tx2"/>
                </a:solidFill>
                <a:effectLst/>
                <a:latin typeface="Arial" pitchFamily="34" charset="0"/>
                <a:ea typeface="Calibri" pitchFamily="34" charset="0"/>
                <a:cs typeface="Arial" pitchFamily="34" charset="0"/>
              </a:rPr>
              <a:t> are</a:t>
            </a:r>
            <a:r>
              <a:rPr kumimoji="0" lang="en-US" b="1" i="0" u="none" strike="noStrike" cap="none" normalizeH="0" baseline="0" dirty="0" smtClean="0">
                <a:ln>
                  <a:noFill/>
                </a:ln>
                <a:solidFill>
                  <a:schemeClr val="tx2"/>
                </a:solidFill>
                <a:effectLst/>
                <a:latin typeface="Arial" pitchFamily="34" charset="0"/>
                <a:ea typeface="Calibri" pitchFamily="34" charset="0"/>
                <a:cs typeface="Arial" pitchFamily="34" charset="0"/>
              </a:rPr>
              <a:t> provided for development of children’s skills in computer, dance, music, needle work. </a:t>
            </a:r>
            <a:endParaRPr kumimoji="0" lang="en-US" b="1" i="0" u="none" strike="noStrike" cap="none" normalizeH="0" baseline="0" dirty="0" smtClean="0">
              <a:ln>
                <a:noFill/>
              </a:ln>
              <a:solidFill>
                <a:schemeClr val="tx2"/>
              </a:solidFill>
              <a:effectLst/>
              <a:latin typeface="Arial" pitchFamily="34" charset="0"/>
              <a:cs typeface="Arial" pitchFamily="34" charset="0"/>
            </a:endParaRPr>
          </a:p>
        </p:txBody>
      </p:sp>
      <p:sp>
        <p:nvSpPr>
          <p:cNvPr id="7" name="Text Box 2"/>
          <p:cNvSpPr txBox="1">
            <a:spLocks noChangeArrowheads="1"/>
          </p:cNvSpPr>
          <p:nvPr/>
        </p:nvSpPr>
        <p:spPr bwMode="auto">
          <a:xfrm>
            <a:off x="228600" y="157320"/>
            <a:ext cx="8686800" cy="6046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Karuna </a:t>
            </a:r>
            <a:r>
              <a:rPr lang="en-US" sz="2400" b="1" dirty="0" err="1" smtClean="0">
                <a:latin typeface="Arial" pitchFamily="34" charset="0"/>
                <a:ea typeface="Times New Roman"/>
                <a:cs typeface="Arial" pitchFamily="34" charset="0"/>
              </a:rPr>
              <a:t>Kinderhaus</a:t>
            </a:r>
            <a:r>
              <a:rPr lang="en-US" sz="2400" b="1" dirty="0" smtClean="0">
                <a:latin typeface="Arial" pitchFamily="34" charset="0"/>
                <a:ea typeface="Times New Roman"/>
                <a:cs typeface="Arial" pitchFamily="34" charset="0"/>
              </a:rPr>
              <a:t>, Godavari………………</a:t>
            </a:r>
            <a:endParaRPr kumimoji="0" lang="en-US" sz="1400" b="0" i="0" u="none" strike="noStrike" cap="none" normalizeH="0" baseline="0" dirty="0" smtClean="0">
              <a:ln>
                <a:noFill/>
              </a:ln>
              <a:solidFill>
                <a:schemeClr val="tx1"/>
              </a:solidFill>
              <a:effectLst/>
              <a:latin typeface="Arial" pitchFamily="34" charset="0"/>
            </a:endParaRPr>
          </a:p>
        </p:txBody>
      </p:sp>
      <p:pic>
        <p:nvPicPr>
          <p:cNvPr id="8" name="Picture 7" descr="Music class (1).jpg"/>
          <p:cNvPicPr/>
          <p:nvPr/>
        </p:nvPicPr>
        <p:blipFill>
          <a:blip r:embed="rId3" cstate="print"/>
          <a:stretch>
            <a:fillRect/>
          </a:stretch>
        </p:blipFill>
        <p:spPr>
          <a:xfrm>
            <a:off x="4800600" y="2590800"/>
            <a:ext cx="4038600" cy="3733800"/>
          </a:xfrm>
          <a:prstGeom prst="rect">
            <a:avLst/>
          </a:prstGeom>
        </p:spPr>
      </p:pic>
    </p:spTree>
  </p:cSld>
  <p:clrMapOvr>
    <a:overrideClrMapping bg1="lt1" tx1="dk1" bg2="lt2" tx2="dk2" accent1="accent1" accent2="accent2" accent3="accent3" accent4="accent4" accent5="accent5" accent6="accent6" hlink="hlink" folHlink="folHlink"/>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cTn>
                              </p:par>
                            </p:childTnLst>
                          </p:cTn>
                        </p:par>
                        <p:par>
                          <p:cTn id="8" fill="hold">
                            <p:stCondLst>
                              <p:cond delay="2000"/>
                            </p:stCondLst>
                            <p:childTnLst>
                              <p:par>
                                <p:cTn id="9" presetID="15" presetClass="entr" presetSubtype="0" fill="hold" grpId="0" nodeType="afterEffect">
                                  <p:stCondLst>
                                    <p:cond delay="0"/>
                                  </p:stCondLst>
                                  <p:childTnLst>
                                    <p:set>
                                      <p:cBhvr>
                                        <p:cTn id="10" dur="1" fill="hold">
                                          <p:stCondLst>
                                            <p:cond delay="0"/>
                                          </p:stCondLst>
                                        </p:cTn>
                                        <p:tgtEl>
                                          <p:spTgt spid="41986"/>
                                        </p:tgtEl>
                                        <p:attrNameLst>
                                          <p:attrName>style.visibility</p:attrName>
                                        </p:attrNameLst>
                                      </p:cBhvr>
                                      <p:to>
                                        <p:strVal val="visible"/>
                                      </p:to>
                                    </p:set>
                                    <p:anim calcmode="lin" valueType="num">
                                      <p:cBhvr>
                                        <p:cTn id="11" dur="1000" fill="hold"/>
                                        <p:tgtEl>
                                          <p:spTgt spid="41986"/>
                                        </p:tgtEl>
                                        <p:attrNameLst>
                                          <p:attrName>ppt_w</p:attrName>
                                        </p:attrNameLst>
                                      </p:cBhvr>
                                      <p:tavLst>
                                        <p:tav tm="0">
                                          <p:val>
                                            <p:fltVal val="0"/>
                                          </p:val>
                                        </p:tav>
                                        <p:tav tm="100000">
                                          <p:val>
                                            <p:strVal val="#ppt_w"/>
                                          </p:val>
                                        </p:tav>
                                      </p:tavLst>
                                    </p:anim>
                                    <p:anim calcmode="lin" valueType="num">
                                      <p:cBhvr>
                                        <p:cTn id="12" dur="1000" fill="hold"/>
                                        <p:tgtEl>
                                          <p:spTgt spid="41986"/>
                                        </p:tgtEl>
                                        <p:attrNameLst>
                                          <p:attrName>ppt_h</p:attrName>
                                        </p:attrNameLst>
                                      </p:cBhvr>
                                      <p:tavLst>
                                        <p:tav tm="0">
                                          <p:val>
                                            <p:fltVal val="0"/>
                                          </p:val>
                                        </p:tav>
                                        <p:tav tm="100000">
                                          <p:val>
                                            <p:strVal val="#ppt_h"/>
                                          </p:val>
                                        </p:tav>
                                      </p:tavLst>
                                    </p:anim>
                                    <p:anim calcmode="lin" valueType="num">
                                      <p:cBhvr>
                                        <p:cTn id="13" dur="1000" fill="hold"/>
                                        <p:tgtEl>
                                          <p:spTgt spid="4198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198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3000"/>
                            </p:stCondLst>
                            <p:childTnLst>
                              <p:par>
                                <p:cTn id="16" presetID="2" presetClass="entr" presetSubtype="2" fill="hold" grpId="0" nodeType="afterEffect">
                                  <p:stCondLst>
                                    <p:cond delay="0"/>
                                  </p:stCondLst>
                                  <p:childTnLst>
                                    <p:set>
                                      <p:cBhvr>
                                        <p:cTn id="17" dur="1" fill="hold">
                                          <p:stCondLst>
                                            <p:cond delay="0"/>
                                          </p:stCondLst>
                                        </p:cTn>
                                        <p:tgtEl>
                                          <p:spTgt spid="41987"/>
                                        </p:tgtEl>
                                        <p:attrNameLst>
                                          <p:attrName>style.visibility</p:attrName>
                                        </p:attrNameLst>
                                      </p:cBhvr>
                                      <p:to>
                                        <p:strVal val="visible"/>
                                      </p:to>
                                    </p:set>
                                    <p:anim calcmode="lin" valueType="num">
                                      <p:cBhvr additive="base">
                                        <p:cTn id="18" dur="3000" fill="hold"/>
                                        <p:tgtEl>
                                          <p:spTgt spid="41987"/>
                                        </p:tgtEl>
                                        <p:attrNameLst>
                                          <p:attrName>ppt_x</p:attrName>
                                        </p:attrNameLst>
                                      </p:cBhvr>
                                      <p:tavLst>
                                        <p:tav tm="0">
                                          <p:val>
                                            <p:strVal val="1+#ppt_w/2"/>
                                          </p:val>
                                        </p:tav>
                                        <p:tav tm="100000">
                                          <p:val>
                                            <p:strVal val="#ppt_x"/>
                                          </p:val>
                                        </p:tav>
                                      </p:tavLst>
                                    </p:anim>
                                    <p:anim calcmode="lin" valueType="num">
                                      <p:cBhvr additive="base">
                                        <p:cTn id="19" dur="3000" fill="hold"/>
                                        <p:tgtEl>
                                          <p:spTgt spid="41987"/>
                                        </p:tgtEl>
                                        <p:attrNameLst>
                                          <p:attrName>ppt_y</p:attrName>
                                        </p:attrNameLst>
                                      </p:cBhvr>
                                      <p:tavLst>
                                        <p:tav tm="0">
                                          <p:val>
                                            <p:strVal val="#ppt_y"/>
                                          </p:val>
                                        </p:tav>
                                        <p:tav tm="100000">
                                          <p:val>
                                            <p:strVal val="#ppt_y"/>
                                          </p:val>
                                        </p:tav>
                                      </p:tavLst>
                                    </p:anim>
                                  </p:childTnLst>
                                </p:cTn>
                              </p:par>
                            </p:childTnLst>
                          </p:cTn>
                        </p:par>
                        <p:par>
                          <p:cTn id="20" fill="hold">
                            <p:stCondLst>
                              <p:cond delay="6000"/>
                            </p:stCondLst>
                            <p:childTnLst>
                              <p:par>
                                <p:cTn id="21" presetID="23" presetClass="entr" presetSubtype="16" fill="hold" nodeType="afterEffect">
                                  <p:stCondLst>
                                    <p:cond delay="0"/>
                                  </p:stCondLst>
                                  <p:childTnLst>
                                    <p:set>
                                      <p:cBhvr>
                                        <p:cTn id="22" dur="1" fill="hold">
                                          <p:stCondLst>
                                            <p:cond delay="0"/>
                                          </p:stCondLst>
                                        </p:cTn>
                                        <p:tgtEl>
                                          <p:spTgt spid="41985"/>
                                        </p:tgtEl>
                                        <p:attrNameLst>
                                          <p:attrName>style.visibility</p:attrName>
                                        </p:attrNameLst>
                                      </p:cBhvr>
                                      <p:to>
                                        <p:strVal val="visible"/>
                                      </p:to>
                                    </p:set>
                                    <p:anim calcmode="lin" valueType="num">
                                      <p:cBhvr>
                                        <p:cTn id="23" dur="2000" fill="hold"/>
                                        <p:tgtEl>
                                          <p:spTgt spid="41985"/>
                                        </p:tgtEl>
                                        <p:attrNameLst>
                                          <p:attrName>ppt_w</p:attrName>
                                        </p:attrNameLst>
                                      </p:cBhvr>
                                      <p:tavLst>
                                        <p:tav tm="0">
                                          <p:val>
                                            <p:fltVal val="0"/>
                                          </p:val>
                                        </p:tav>
                                        <p:tav tm="100000">
                                          <p:val>
                                            <p:strVal val="#ppt_w"/>
                                          </p:val>
                                        </p:tav>
                                      </p:tavLst>
                                    </p:anim>
                                    <p:anim calcmode="lin" valueType="num">
                                      <p:cBhvr>
                                        <p:cTn id="24" dur="2000" fill="hold"/>
                                        <p:tgtEl>
                                          <p:spTgt spid="41985"/>
                                        </p:tgtEl>
                                        <p:attrNameLst>
                                          <p:attrName>ppt_h</p:attrName>
                                        </p:attrNameLst>
                                      </p:cBhvr>
                                      <p:tavLst>
                                        <p:tav tm="0">
                                          <p:val>
                                            <p:fltVal val="0"/>
                                          </p:val>
                                        </p:tav>
                                        <p:tav tm="100000">
                                          <p:val>
                                            <p:strVal val="#ppt_h"/>
                                          </p:val>
                                        </p:tav>
                                      </p:tavLst>
                                    </p:anim>
                                  </p:childTnLst>
                                </p:cTn>
                              </p:par>
                            </p:childTnLst>
                          </p:cTn>
                        </p:par>
                        <p:par>
                          <p:cTn id="25" fill="hold">
                            <p:stCondLst>
                              <p:cond delay="8000"/>
                            </p:stCondLst>
                            <p:childTnLst>
                              <p:par>
                                <p:cTn id="26" presetID="23" presetClass="entr" presetSubtype="28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2000" fill="hold"/>
                                        <p:tgtEl>
                                          <p:spTgt spid="8"/>
                                        </p:tgtEl>
                                        <p:attrNameLst>
                                          <p:attrName>ppt_w</p:attrName>
                                        </p:attrNameLst>
                                      </p:cBhvr>
                                      <p:tavLst>
                                        <p:tav tm="0">
                                          <p:val>
                                            <p:strVal val="4/3*#ppt_w"/>
                                          </p:val>
                                        </p:tav>
                                        <p:tav tm="100000">
                                          <p:val>
                                            <p:strVal val="#ppt_w"/>
                                          </p:val>
                                        </p:tav>
                                      </p:tavLst>
                                    </p:anim>
                                    <p:anim calcmode="lin" valueType="num">
                                      <p:cBhvr>
                                        <p:cTn id="29" dur="200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198925"/>
            <a:ext cx="8153400" cy="523220"/>
          </a:xfrm>
          <a:prstGeom prst="rect">
            <a:avLst/>
          </a:prstGeom>
          <a:solidFill>
            <a:schemeClr val="accent3">
              <a:lumMod val="40000"/>
              <a:lumOff val="60000"/>
            </a:schemeClr>
          </a:solidFill>
        </p:spPr>
        <p:txBody>
          <a:bodyPr wrap="square" rtlCol="0">
            <a:spAutoFit/>
          </a:bodyPr>
          <a:lstStyle/>
          <a:p>
            <a:pPr algn="ctr"/>
            <a:r>
              <a:rPr lang="en-US" sz="2800" b="1" dirty="0" smtClean="0"/>
              <a:t>Vision, Mission and Objectives</a:t>
            </a:r>
            <a:endParaRPr lang="en-US" sz="2800" b="1" dirty="0"/>
          </a:p>
        </p:txBody>
      </p:sp>
      <p:sp>
        <p:nvSpPr>
          <p:cNvPr id="1025" name="Rectangle 1"/>
          <p:cNvSpPr>
            <a:spLocks noChangeArrowheads="1"/>
          </p:cNvSpPr>
          <p:nvPr/>
        </p:nvSpPr>
        <p:spPr bwMode="auto">
          <a:xfrm>
            <a:off x="1066800" y="762000"/>
            <a:ext cx="7772400" cy="10002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Vision</a:t>
            </a:r>
            <a:endParaRPr kumimoji="0" lang="en-US" sz="1100" b="0" i="0" u="none" strike="noStrike" cap="none" normalizeH="0" baseline="0" dirty="0" smtClean="0">
              <a:ln>
                <a:noFill/>
              </a:ln>
              <a:solidFill>
                <a:srgbClr val="0070C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Nepal Adoration Society envisages a healthy, educated and economically sound society.</a:t>
            </a:r>
            <a:r>
              <a:rPr kumimoji="0" lang="en-US" b="0" i="0" u="none" strike="noStrike" cap="none" normalizeH="0" baseline="0" dirty="0" smtClean="0">
                <a:ln>
                  <a:noFill/>
                </a:ln>
                <a:solidFill>
                  <a:schemeClr val="tx1"/>
                </a:solidFill>
                <a:effectLst/>
                <a:latin typeface="Arial" pitchFamily="34" charset="0"/>
              </a:rPr>
              <a:t> </a:t>
            </a:r>
            <a:endParaRPr kumimoji="0" lang="en-US" sz="3200" b="0" i="0" u="none" strike="noStrike" cap="none" normalizeH="0" baseline="0" dirty="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1066800" y="1752600"/>
            <a:ext cx="7848600"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3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Mission</a:t>
            </a:r>
            <a:endParaRPr kumimoji="0" lang="en-US" b="1" i="0" u="none" strike="noStrike" cap="none" normalizeH="0" baseline="0" dirty="0" smtClean="0">
              <a:ln>
                <a:noFill/>
              </a:ln>
              <a:solidFill>
                <a:srgbClr val="0070C0"/>
              </a:solidFill>
              <a:effectLst/>
              <a:latin typeface="Arial" pitchFamily="34" charset="0"/>
            </a:endParaRPr>
          </a:p>
          <a:p>
            <a:pPr lvl="0" algn="just" eaLnBrk="0" fontAlgn="base" hangingPunct="0">
              <a:spcBef>
                <a:spcPct val="0"/>
              </a:spcBef>
              <a:spcAft>
                <a:spcPct val="0"/>
              </a:spcAft>
            </a:pPr>
            <a:r>
              <a:rPr lang="en-US" b="1" i="1" dirty="0" smtClean="0">
                <a:latin typeface="Arial" pitchFamily="34" charset="0"/>
                <a:ea typeface="Calibri" pitchFamily="34" charset="0"/>
                <a:cs typeface="Times New Roman" pitchFamily="18" charset="0"/>
              </a:rPr>
              <a:t>The mission of Nepal Adoration Society is Economic, Social, Educational and Cultural empowerment of women, disadvantaged children, indigenous groups and other suppressed people.</a:t>
            </a:r>
            <a:endParaRPr kumimoji="0" lang="en-US" sz="1800" b="0" i="0" u="none" strike="noStrike" cap="none" normalizeH="0" baseline="0" dirty="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990600" y="3048000"/>
            <a:ext cx="81534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3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Objectives</a:t>
            </a:r>
            <a:endParaRPr kumimoji="0" lang="en-US" sz="1100" b="0" i="0" u="none" strike="noStrike" cap="none" normalizeH="0" baseline="0" dirty="0" smtClean="0">
              <a:ln>
                <a:noFill/>
              </a:ln>
              <a:solidFill>
                <a:srgbClr val="0070C0"/>
              </a:solidFill>
              <a:effectLst/>
              <a:latin typeface="Arial" pitchFamily="34" charset="0"/>
            </a:endParaRPr>
          </a:p>
          <a:p>
            <a:pPr marL="280988" marR="0" lvl="0" indent="-280988" algn="just" defTabSz="914400" rtl="0" eaLnBrk="0" fontAlgn="base" latinLnBrk="0" hangingPunct="0">
              <a:lnSpc>
                <a:spcPct val="150000"/>
              </a:lnSpc>
              <a:spcBef>
                <a:spcPct val="0"/>
              </a:spcBef>
              <a:spcAft>
                <a:spcPct val="0"/>
              </a:spcAft>
              <a:buClrTx/>
              <a:buSzTx/>
              <a:buFontTx/>
              <a:buChar char="•"/>
              <a:tabLst/>
            </a:pPr>
            <a:r>
              <a:rPr kumimoji="0" lang="en-US" b="1" i="1" u="none" strike="noStrike" cap="none" normalizeH="0" baseline="0" dirty="0" smtClean="0">
                <a:ln>
                  <a:noFill/>
                </a:ln>
                <a:solidFill>
                  <a:schemeClr val="tx1"/>
                </a:solidFill>
                <a:effectLst/>
                <a:latin typeface="Arial" pitchFamily="34" charset="0"/>
                <a:ea typeface="Calibri" pitchFamily="34" charset="0"/>
                <a:cs typeface="Arial" pitchFamily="34" charset="0"/>
              </a:rPr>
              <a:t>To provide health services to disadvantaged and marginalized groups.</a:t>
            </a:r>
            <a:endParaRPr kumimoji="0" lang="en-US" b="1" i="1" u="none" strike="noStrike" cap="none" normalizeH="0" baseline="0" dirty="0" smtClean="0">
              <a:ln>
                <a:noFill/>
              </a:ln>
              <a:solidFill>
                <a:schemeClr val="tx1"/>
              </a:solidFill>
              <a:effectLst/>
              <a:latin typeface="Arial" pitchFamily="34" charset="0"/>
              <a:cs typeface="Arial" pitchFamily="34" charset="0"/>
            </a:endParaRPr>
          </a:p>
          <a:p>
            <a:pPr marL="280988" marR="0" lvl="0" indent="-280988" algn="just" defTabSz="914400" rtl="0" eaLnBrk="0" fontAlgn="base" latinLnBrk="0" hangingPunct="0">
              <a:lnSpc>
                <a:spcPct val="150000"/>
              </a:lnSpc>
              <a:spcBef>
                <a:spcPct val="0"/>
              </a:spcBef>
              <a:spcAft>
                <a:spcPct val="0"/>
              </a:spcAft>
              <a:buClrTx/>
              <a:buSzTx/>
              <a:buFontTx/>
              <a:buChar char="•"/>
              <a:tabLst/>
            </a:pPr>
            <a:r>
              <a:rPr kumimoji="0" lang="en-US" b="1" i="1" u="none" strike="noStrike" cap="none" normalizeH="0" baseline="0" dirty="0" smtClean="0">
                <a:ln>
                  <a:noFill/>
                </a:ln>
                <a:solidFill>
                  <a:schemeClr val="tx1"/>
                </a:solidFill>
                <a:effectLst/>
                <a:latin typeface="Arial" pitchFamily="34" charset="0"/>
                <a:ea typeface="Calibri" pitchFamily="34" charset="0"/>
                <a:cs typeface="Arial" pitchFamily="34" charset="0"/>
              </a:rPr>
              <a:t>To provide care and support to sick and needy people. </a:t>
            </a:r>
            <a:endParaRPr kumimoji="0" lang="en-US" b="1" i="1" u="none" strike="noStrike" cap="none" normalizeH="0" baseline="0" dirty="0" smtClean="0">
              <a:ln>
                <a:noFill/>
              </a:ln>
              <a:solidFill>
                <a:schemeClr val="tx1"/>
              </a:solidFill>
              <a:effectLst/>
              <a:latin typeface="Arial" pitchFamily="34" charset="0"/>
              <a:cs typeface="Arial" pitchFamily="34" charset="0"/>
            </a:endParaRPr>
          </a:p>
          <a:p>
            <a:pPr marL="280988" marR="0" lvl="0" indent="-280988" algn="just" defTabSz="914400" rtl="0" eaLnBrk="0" fontAlgn="base" latinLnBrk="0" hangingPunct="0">
              <a:lnSpc>
                <a:spcPct val="150000"/>
              </a:lnSpc>
              <a:spcBef>
                <a:spcPct val="0"/>
              </a:spcBef>
              <a:spcAft>
                <a:spcPct val="0"/>
              </a:spcAft>
              <a:buClrTx/>
              <a:buSzTx/>
              <a:buFontTx/>
              <a:buChar char="•"/>
              <a:tabLst/>
            </a:pPr>
            <a:r>
              <a:rPr kumimoji="0" lang="en-US" b="1" i="1" u="none" strike="noStrike" cap="none" normalizeH="0" baseline="0" dirty="0" smtClean="0">
                <a:ln>
                  <a:noFill/>
                </a:ln>
                <a:solidFill>
                  <a:schemeClr val="tx1"/>
                </a:solidFill>
                <a:effectLst/>
                <a:latin typeface="Arial" pitchFamily="34" charset="0"/>
                <a:ea typeface="Calibri" pitchFamily="34" charset="0"/>
                <a:cs typeface="Arial" pitchFamily="34" charset="0"/>
              </a:rPr>
              <a:t>Empowering disadvantaged children through quality education.</a:t>
            </a:r>
            <a:endParaRPr kumimoji="0" lang="en-US" b="1" i="1" u="none" strike="noStrike" cap="none" normalizeH="0" baseline="0" dirty="0" smtClean="0">
              <a:ln>
                <a:noFill/>
              </a:ln>
              <a:solidFill>
                <a:schemeClr val="tx1"/>
              </a:solidFill>
              <a:effectLst/>
              <a:latin typeface="Arial" pitchFamily="34" charset="0"/>
              <a:cs typeface="Arial" pitchFamily="34" charset="0"/>
            </a:endParaRPr>
          </a:p>
          <a:p>
            <a:pPr marL="280988" marR="0" lvl="0" indent="-280988" algn="just" defTabSz="914400" rtl="0" eaLnBrk="0" fontAlgn="base" latinLnBrk="0" hangingPunct="0">
              <a:lnSpc>
                <a:spcPct val="150000"/>
              </a:lnSpc>
              <a:spcBef>
                <a:spcPct val="0"/>
              </a:spcBef>
              <a:spcAft>
                <a:spcPct val="0"/>
              </a:spcAft>
              <a:buClrTx/>
              <a:buSzTx/>
              <a:buFontTx/>
              <a:buChar char="•"/>
              <a:tabLst/>
            </a:pPr>
            <a:r>
              <a:rPr kumimoji="0" lang="en-US" b="1" i="1" u="none" strike="noStrike" cap="none" normalizeH="0" baseline="0" dirty="0" smtClean="0">
                <a:ln>
                  <a:noFill/>
                </a:ln>
                <a:solidFill>
                  <a:schemeClr val="tx1"/>
                </a:solidFill>
                <a:effectLst/>
                <a:latin typeface="Arial" pitchFamily="34" charset="0"/>
                <a:ea typeface="Calibri" pitchFamily="34" charset="0"/>
                <a:cs typeface="Arial" pitchFamily="34" charset="0"/>
              </a:rPr>
              <a:t>To enhance the awareness among illiterate and economically backward groups through formal and informal education.</a:t>
            </a:r>
            <a:endParaRPr kumimoji="0" lang="en-US" b="1" i="1" u="none" strike="noStrike" cap="none" normalizeH="0" baseline="0" dirty="0" smtClean="0">
              <a:ln>
                <a:noFill/>
              </a:ln>
              <a:solidFill>
                <a:schemeClr val="tx1"/>
              </a:solidFill>
              <a:effectLst/>
              <a:latin typeface="Arial" pitchFamily="34" charset="0"/>
              <a:cs typeface="Arial" pitchFamily="34" charset="0"/>
            </a:endParaRPr>
          </a:p>
          <a:p>
            <a:pPr marL="280988" marR="0" lvl="0" indent="-280988" algn="just" defTabSz="914400" rtl="0" eaLnBrk="0" fontAlgn="base" latinLnBrk="0" hangingPunct="0">
              <a:lnSpc>
                <a:spcPct val="150000"/>
              </a:lnSpc>
              <a:spcBef>
                <a:spcPct val="0"/>
              </a:spcBef>
              <a:spcAft>
                <a:spcPct val="0"/>
              </a:spcAft>
              <a:buClrTx/>
              <a:buSzTx/>
              <a:buFontTx/>
              <a:buChar char="•"/>
              <a:tabLst/>
            </a:pPr>
            <a:r>
              <a:rPr kumimoji="0" lang="en-US" b="1" i="1" u="none" strike="noStrike" cap="none" normalizeH="0" baseline="0" dirty="0" smtClean="0">
                <a:ln>
                  <a:noFill/>
                </a:ln>
                <a:solidFill>
                  <a:schemeClr val="tx1"/>
                </a:solidFill>
                <a:effectLst/>
                <a:latin typeface="Arial" pitchFamily="34" charset="0"/>
                <a:ea typeface="Calibri" pitchFamily="34" charset="0"/>
                <a:cs typeface="Arial" pitchFamily="34" charset="0"/>
              </a:rPr>
              <a:t>To make poor people and disadvantaged children self-dependent and skilled through technical and vocational trainings.</a:t>
            </a:r>
            <a:endParaRPr kumimoji="0" lang="en-US"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8" presetClass="entr" presetSubtype="16" fill="hold" grpId="0" nodeType="after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diamond(in)">
                                      <p:cBhvr>
                                        <p:cTn id="12" dur="2000"/>
                                        <p:tgtEl>
                                          <p:spTgt spid="1025"/>
                                        </p:tgtEl>
                                      </p:cBhvr>
                                    </p:animEffect>
                                  </p:childTnLst>
                                </p:cTn>
                              </p:par>
                            </p:childTnLst>
                          </p:cTn>
                        </p:par>
                        <p:par>
                          <p:cTn id="13" fill="hold">
                            <p:stCondLst>
                              <p:cond delay="4000"/>
                            </p:stCondLst>
                            <p:childTnLst>
                              <p:par>
                                <p:cTn id="14" presetID="5" presetClass="entr" presetSubtype="10" fill="hold" grpId="0"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checkerboard(across)">
                                      <p:cBhvr>
                                        <p:cTn id="16" dur="500"/>
                                        <p:tgtEl>
                                          <p:spTgt spid="1026"/>
                                        </p:tgtEl>
                                      </p:cBhvr>
                                    </p:animEffect>
                                  </p:childTnLst>
                                </p:cTn>
                              </p:par>
                            </p:childTnLst>
                          </p:cTn>
                        </p:par>
                        <p:par>
                          <p:cTn id="17" fill="hold">
                            <p:stCondLst>
                              <p:cond delay="4500"/>
                            </p:stCondLst>
                            <p:childTnLst>
                              <p:par>
                                <p:cTn id="18" presetID="2" presetClass="entr" presetSubtype="2" fill="hold" nodeType="afterEffect">
                                  <p:stCondLst>
                                    <p:cond delay="0"/>
                                  </p:stCondLst>
                                  <p:childTnLst>
                                    <p:set>
                                      <p:cBhvr>
                                        <p:cTn id="19" dur="1" fill="hold">
                                          <p:stCondLst>
                                            <p:cond delay="0"/>
                                          </p:stCondLst>
                                        </p:cTn>
                                        <p:tgtEl>
                                          <p:spTgt spid="1027">
                                            <p:txEl>
                                              <p:pRg st="0" end="0"/>
                                            </p:txEl>
                                          </p:spTgt>
                                        </p:tgtEl>
                                        <p:attrNameLst>
                                          <p:attrName>style.visibility</p:attrName>
                                        </p:attrNameLst>
                                      </p:cBhvr>
                                      <p:to>
                                        <p:strVal val="visible"/>
                                      </p:to>
                                    </p:set>
                                    <p:anim calcmode="lin" valueType="num">
                                      <p:cBhvr additive="base">
                                        <p:cTn id="20" dur="30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21" dur="30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7500"/>
                            </p:stCondLst>
                            <p:childTnLst>
                              <p:par>
                                <p:cTn id="23" presetID="2" presetClass="entr" presetSubtype="8" fill="hold" nodeType="afterEffect">
                                  <p:stCondLst>
                                    <p:cond delay="0"/>
                                  </p:stCondLst>
                                  <p:childTnLst>
                                    <p:set>
                                      <p:cBhvr>
                                        <p:cTn id="24" dur="1" fill="hold">
                                          <p:stCondLst>
                                            <p:cond delay="0"/>
                                          </p:stCondLst>
                                        </p:cTn>
                                        <p:tgtEl>
                                          <p:spTgt spid="1027">
                                            <p:txEl>
                                              <p:pRg st="1" end="1"/>
                                            </p:txEl>
                                          </p:spTgt>
                                        </p:tgtEl>
                                        <p:attrNameLst>
                                          <p:attrName>style.visibility</p:attrName>
                                        </p:attrNameLst>
                                      </p:cBhvr>
                                      <p:to>
                                        <p:strVal val="visible"/>
                                      </p:to>
                                    </p:set>
                                    <p:anim calcmode="lin" valueType="num">
                                      <p:cBhvr additive="base">
                                        <p:cTn id="25" dur="30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1027">
                                            <p:txEl>
                                              <p:pRg st="1" end="1"/>
                                            </p:txEl>
                                          </p:spTgt>
                                        </p:tgtEl>
                                        <p:attrNameLst>
                                          <p:attrName>ppt_y</p:attrName>
                                        </p:attrNameLst>
                                      </p:cBhvr>
                                      <p:tavLst>
                                        <p:tav tm="0">
                                          <p:val>
                                            <p:strVal val="#ppt_y"/>
                                          </p:val>
                                        </p:tav>
                                        <p:tav tm="100000">
                                          <p:val>
                                            <p:strVal val="#ppt_y"/>
                                          </p:val>
                                        </p:tav>
                                      </p:tavLst>
                                    </p:anim>
                                  </p:childTnLst>
                                </p:cTn>
                              </p:par>
                            </p:childTnLst>
                          </p:cTn>
                        </p:par>
                        <p:par>
                          <p:cTn id="27" fill="hold">
                            <p:stCondLst>
                              <p:cond delay="10500"/>
                            </p:stCondLst>
                            <p:childTnLst>
                              <p:par>
                                <p:cTn id="28" presetID="2" presetClass="entr" presetSubtype="9" fill="hold" nodeType="afterEffect">
                                  <p:stCondLst>
                                    <p:cond delay="0"/>
                                  </p:stCondLst>
                                  <p:childTnLst>
                                    <p:set>
                                      <p:cBhvr>
                                        <p:cTn id="29" dur="1" fill="hold">
                                          <p:stCondLst>
                                            <p:cond delay="0"/>
                                          </p:stCondLst>
                                        </p:cTn>
                                        <p:tgtEl>
                                          <p:spTgt spid="1027">
                                            <p:txEl>
                                              <p:pRg st="2" end="2"/>
                                            </p:txEl>
                                          </p:spTgt>
                                        </p:tgtEl>
                                        <p:attrNameLst>
                                          <p:attrName>style.visibility</p:attrName>
                                        </p:attrNameLst>
                                      </p:cBhvr>
                                      <p:to>
                                        <p:strVal val="visible"/>
                                      </p:to>
                                    </p:set>
                                    <p:anim calcmode="lin" valueType="num">
                                      <p:cBhvr additive="base">
                                        <p:cTn id="30" dur="20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31" dur="2000" fill="hold"/>
                                        <p:tgtEl>
                                          <p:spTgt spid="1027">
                                            <p:txEl>
                                              <p:pRg st="2" end="2"/>
                                            </p:txEl>
                                          </p:spTgt>
                                        </p:tgtEl>
                                        <p:attrNameLst>
                                          <p:attrName>ppt_y</p:attrName>
                                        </p:attrNameLst>
                                      </p:cBhvr>
                                      <p:tavLst>
                                        <p:tav tm="0">
                                          <p:val>
                                            <p:strVal val="0-#ppt_h/2"/>
                                          </p:val>
                                        </p:tav>
                                        <p:tav tm="100000">
                                          <p:val>
                                            <p:strVal val="#ppt_y"/>
                                          </p:val>
                                        </p:tav>
                                      </p:tavLst>
                                    </p:anim>
                                  </p:childTnLst>
                                </p:cTn>
                              </p:par>
                            </p:childTnLst>
                          </p:cTn>
                        </p:par>
                        <p:par>
                          <p:cTn id="32" fill="hold">
                            <p:stCondLst>
                              <p:cond delay="12500"/>
                            </p:stCondLst>
                            <p:childTnLst>
                              <p:par>
                                <p:cTn id="33" presetID="8" presetClass="entr" presetSubtype="16" fill="hold" nodeType="afterEffect">
                                  <p:stCondLst>
                                    <p:cond delay="0"/>
                                  </p:stCondLst>
                                  <p:childTnLst>
                                    <p:set>
                                      <p:cBhvr>
                                        <p:cTn id="34" dur="1" fill="hold">
                                          <p:stCondLst>
                                            <p:cond delay="0"/>
                                          </p:stCondLst>
                                        </p:cTn>
                                        <p:tgtEl>
                                          <p:spTgt spid="1027">
                                            <p:txEl>
                                              <p:pRg st="3" end="3"/>
                                            </p:txEl>
                                          </p:spTgt>
                                        </p:tgtEl>
                                        <p:attrNameLst>
                                          <p:attrName>style.visibility</p:attrName>
                                        </p:attrNameLst>
                                      </p:cBhvr>
                                      <p:to>
                                        <p:strVal val="visible"/>
                                      </p:to>
                                    </p:set>
                                    <p:animEffect transition="in" filter="diamond(in)">
                                      <p:cBhvr>
                                        <p:cTn id="35" dur="2000"/>
                                        <p:tgtEl>
                                          <p:spTgt spid="1027">
                                            <p:txEl>
                                              <p:pRg st="3" end="3"/>
                                            </p:txEl>
                                          </p:spTgt>
                                        </p:tgtEl>
                                      </p:cBhvr>
                                    </p:animEffect>
                                  </p:childTnLst>
                                </p:cTn>
                              </p:par>
                            </p:childTnLst>
                          </p:cTn>
                        </p:par>
                        <p:par>
                          <p:cTn id="36" fill="hold">
                            <p:stCondLst>
                              <p:cond delay="14500"/>
                            </p:stCondLst>
                            <p:childTnLst>
                              <p:par>
                                <p:cTn id="37" presetID="5" presetClass="entr" presetSubtype="5" fill="hold" nodeType="after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checkerboard(down)">
                                      <p:cBhvr>
                                        <p:cTn id="39" dur="2000"/>
                                        <p:tgtEl>
                                          <p:spTgt spid="1027">
                                            <p:txEl>
                                              <p:pRg st="4" end="4"/>
                                            </p:txEl>
                                          </p:spTgt>
                                        </p:tgtEl>
                                      </p:cBhvr>
                                    </p:animEffect>
                                  </p:childTnLst>
                                </p:cTn>
                              </p:par>
                            </p:childTnLst>
                          </p:cTn>
                        </p:par>
                        <p:par>
                          <p:cTn id="40" fill="hold">
                            <p:stCondLst>
                              <p:cond delay="16500"/>
                            </p:stCondLst>
                            <p:childTnLst>
                              <p:par>
                                <p:cTn id="41" presetID="4" presetClass="entr" presetSubtype="16" fill="hold" nodeType="afterEffect">
                                  <p:stCondLst>
                                    <p:cond delay="0"/>
                                  </p:stCondLst>
                                  <p:childTnLst>
                                    <p:set>
                                      <p:cBhvr>
                                        <p:cTn id="42" dur="1" fill="hold">
                                          <p:stCondLst>
                                            <p:cond delay="0"/>
                                          </p:stCondLst>
                                        </p:cTn>
                                        <p:tgtEl>
                                          <p:spTgt spid="1027">
                                            <p:txEl>
                                              <p:pRg st="5" end="5"/>
                                            </p:txEl>
                                          </p:spTgt>
                                        </p:tgtEl>
                                        <p:attrNameLst>
                                          <p:attrName>style.visibility</p:attrName>
                                        </p:attrNameLst>
                                      </p:cBhvr>
                                      <p:to>
                                        <p:strVal val="visible"/>
                                      </p:to>
                                    </p:set>
                                    <p:animEffect transition="in" filter="box(in)">
                                      <p:cBhvr>
                                        <p:cTn id="43" dur="2000"/>
                                        <p:tgtEl>
                                          <p:spTgt spid="10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25" grpId="0"/>
      <p:bldP spid="10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14400"/>
            <a:ext cx="8534400" cy="1754326"/>
          </a:xfrm>
          <a:prstGeom prst="rect">
            <a:avLst/>
          </a:prstGeom>
        </p:spPr>
        <p:txBody>
          <a:bodyPr wrap="square">
            <a:spAutoFit/>
          </a:bodyPr>
          <a:lstStyle/>
          <a:p>
            <a:pPr algn="just"/>
            <a:r>
              <a:rPr lang="en-US" b="1" dirty="0" smtClean="0">
                <a:latin typeface="Arial" pitchFamily="34" charset="0"/>
                <a:cs typeface="Arial" pitchFamily="34" charset="0"/>
              </a:rPr>
              <a:t>St. </a:t>
            </a:r>
            <a:r>
              <a:rPr lang="en-US" b="1" dirty="0" err="1" smtClean="0">
                <a:latin typeface="Arial" pitchFamily="34" charset="0"/>
                <a:cs typeface="Arial" pitchFamily="34" charset="0"/>
              </a:rPr>
              <a:t>Alphonsa's</a:t>
            </a:r>
            <a:r>
              <a:rPr lang="en-US" b="1" dirty="0" smtClean="0">
                <a:latin typeface="Arial" pitchFamily="34" charset="0"/>
                <a:cs typeface="Arial" pitchFamily="34" charset="0"/>
              </a:rPr>
              <a:t> School </a:t>
            </a:r>
            <a:r>
              <a:rPr lang="en-US" b="1" dirty="0" err="1" smtClean="0">
                <a:latin typeface="Arial" pitchFamily="34" charset="0"/>
                <a:cs typeface="Arial" pitchFamily="34" charset="0"/>
              </a:rPr>
              <a:t>Simara</a:t>
            </a:r>
            <a:r>
              <a:rPr lang="en-US" b="1" dirty="0" smtClean="0">
                <a:latin typeface="Arial" pitchFamily="34" charset="0"/>
                <a:cs typeface="Arial" pitchFamily="34" charset="0"/>
              </a:rPr>
              <a:t>, Bara organized by Nepal </a:t>
            </a:r>
            <a:r>
              <a:rPr lang="en-US" b="1" dirty="0" err="1" smtClean="0">
                <a:latin typeface="Arial" pitchFamily="34" charset="0"/>
                <a:cs typeface="Arial" pitchFamily="34" charset="0"/>
              </a:rPr>
              <a:t>Aradhana</a:t>
            </a:r>
            <a:r>
              <a:rPr lang="en-US" b="1" dirty="0" smtClean="0">
                <a:latin typeface="Arial" pitchFamily="34" charset="0"/>
                <a:cs typeface="Arial" pitchFamily="34" charset="0"/>
              </a:rPr>
              <a:t> </a:t>
            </a:r>
            <a:r>
              <a:rPr lang="en-US" b="1" dirty="0" err="1" smtClean="0">
                <a:latin typeface="Arial" pitchFamily="34" charset="0"/>
                <a:cs typeface="Arial" pitchFamily="34" charset="0"/>
              </a:rPr>
              <a:t>Samaj</a:t>
            </a:r>
            <a:r>
              <a:rPr lang="en-US" b="1" dirty="0" smtClean="0">
                <a:latin typeface="Arial" pitchFamily="34" charset="0"/>
                <a:cs typeface="Arial" pitchFamily="34" charset="0"/>
              </a:rPr>
              <a:t> Educational Trust got appreciation from the community for its works in the field of quality education and child development. L.K.G, U.K.G, and 1 to 4 Classes are running. There are 250 students in the school and 8 teachers are taking care of their studies. Students belong to local community and there is positive attitude among the community people towards the school.</a:t>
            </a:r>
            <a:endParaRPr lang="en-US" b="1" dirty="0">
              <a:latin typeface="Arial" pitchFamily="34" charset="0"/>
              <a:cs typeface="Arial" pitchFamily="34" charset="0"/>
            </a:endParaRPr>
          </a:p>
        </p:txBody>
      </p:sp>
      <p:sp>
        <p:nvSpPr>
          <p:cNvPr id="5" name="Text Box 2"/>
          <p:cNvSpPr txBox="1">
            <a:spLocks noChangeArrowheads="1"/>
          </p:cNvSpPr>
          <p:nvPr/>
        </p:nvSpPr>
        <p:spPr bwMode="auto">
          <a:xfrm>
            <a:off x="228600" y="157320"/>
            <a:ext cx="8686800" cy="6046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3200" b="1" dirty="0" smtClean="0">
                <a:latin typeface="Arial" pitchFamily="34" charset="0"/>
                <a:cs typeface="Arial" pitchFamily="34" charset="0"/>
              </a:rPr>
              <a:t>St. </a:t>
            </a:r>
            <a:r>
              <a:rPr lang="en-US" sz="3200" b="1" dirty="0" err="1" smtClean="0">
                <a:latin typeface="Arial" pitchFamily="34" charset="0"/>
                <a:cs typeface="Arial" pitchFamily="34" charset="0"/>
              </a:rPr>
              <a:t>Alphonsa's</a:t>
            </a:r>
            <a:r>
              <a:rPr lang="en-US" sz="3200" b="1" dirty="0" smtClean="0">
                <a:latin typeface="Arial" pitchFamily="34" charset="0"/>
                <a:cs typeface="Arial" pitchFamily="34" charset="0"/>
              </a:rPr>
              <a:t> School, </a:t>
            </a:r>
            <a:r>
              <a:rPr lang="en-US" sz="3200" b="1" dirty="0" err="1" smtClean="0">
                <a:latin typeface="Arial" pitchFamily="34" charset="0"/>
                <a:cs typeface="Arial" pitchFamily="34" charset="0"/>
              </a:rPr>
              <a:t>Simara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81000" y="2941320"/>
            <a:ext cx="8610600" cy="3016210"/>
          </a:xfrm>
          <a:prstGeom prst="rect">
            <a:avLst/>
          </a:prstGeom>
          <a:noFill/>
        </p:spPr>
        <p:txBody>
          <a:bodyPr wrap="square" rtlCol="0">
            <a:spAutoFit/>
          </a:bodyPr>
          <a:lstStyle/>
          <a:p>
            <a:r>
              <a:rPr lang="en-US" sz="2000" b="1" i="1" dirty="0" smtClean="0">
                <a:solidFill>
                  <a:srgbClr val="0070C0"/>
                </a:solidFill>
                <a:latin typeface="Arial" pitchFamily="34" charset="0"/>
                <a:cs typeface="Arial" pitchFamily="34" charset="0"/>
              </a:rPr>
              <a:t>Motto:</a:t>
            </a:r>
          </a:p>
          <a:p>
            <a:endParaRPr lang="en-US" b="1" dirty="0" smtClean="0">
              <a:solidFill>
                <a:srgbClr val="0070C0"/>
              </a:solidFill>
              <a:latin typeface="Arial" pitchFamily="34" charset="0"/>
              <a:cs typeface="Arial" pitchFamily="34" charset="0"/>
            </a:endParaRPr>
          </a:p>
          <a:p>
            <a:pPr marL="971550">
              <a:tabLst>
                <a:tab pos="971550" algn="l"/>
              </a:tabLst>
            </a:pPr>
            <a:r>
              <a:rPr lang="en-US" sz="5400" b="1" dirty="0" smtClean="0">
                <a:solidFill>
                  <a:schemeClr val="accent6">
                    <a:lumMod val="50000"/>
                  </a:schemeClr>
                </a:solidFill>
                <a:latin typeface="Brush Script MT" pitchFamily="66" charset="0"/>
                <a:cs typeface="Arial" pitchFamily="34" charset="0"/>
              </a:rPr>
              <a:t>Education for total liberation.</a:t>
            </a:r>
            <a:r>
              <a:rPr lang="en-US" sz="3600" b="1" dirty="0" smtClean="0">
                <a:solidFill>
                  <a:schemeClr val="accent6">
                    <a:lumMod val="50000"/>
                  </a:schemeClr>
                </a:solidFill>
                <a:latin typeface="Brush Script MT" pitchFamily="66" charset="0"/>
                <a:cs typeface="Arial" pitchFamily="34" charset="0"/>
              </a:rPr>
              <a:t> </a:t>
            </a:r>
          </a:p>
          <a:p>
            <a:endParaRPr lang="en-US" b="1" dirty="0" smtClean="0">
              <a:solidFill>
                <a:srgbClr val="0070C0"/>
              </a:solidFill>
              <a:latin typeface="Arial" pitchFamily="34" charset="0"/>
              <a:cs typeface="Arial" pitchFamily="34" charset="0"/>
            </a:endParaRPr>
          </a:p>
          <a:p>
            <a:r>
              <a:rPr lang="en-US" sz="2000" b="1" i="1" dirty="0" smtClean="0">
                <a:solidFill>
                  <a:srgbClr val="0070C0"/>
                </a:solidFill>
                <a:latin typeface="Arial" pitchFamily="34" charset="0"/>
                <a:cs typeface="Arial" pitchFamily="34" charset="0"/>
              </a:rPr>
              <a:t>Objectives:</a:t>
            </a:r>
          </a:p>
          <a:p>
            <a:endParaRPr lang="en-US" sz="900" b="1" dirty="0" smtClean="0">
              <a:solidFill>
                <a:srgbClr val="0070C0"/>
              </a:solidFill>
              <a:latin typeface="Arial" pitchFamily="34" charset="0"/>
              <a:cs typeface="Arial" pitchFamily="34" charset="0"/>
            </a:endParaRPr>
          </a:p>
          <a:p>
            <a:pPr marL="288925" indent="-288925">
              <a:lnSpc>
                <a:spcPct val="150000"/>
              </a:lnSpc>
              <a:buFont typeface="Arial" pitchFamily="34" charset="0"/>
              <a:buChar char="•"/>
            </a:pPr>
            <a:r>
              <a:rPr lang="en-US" sz="1700" b="1" dirty="0" smtClean="0">
                <a:latin typeface="Arial" pitchFamily="34" charset="0"/>
                <a:cs typeface="Arial" pitchFamily="34" charset="0"/>
              </a:rPr>
              <a:t>Creating energetic, honest and generous citizen through quality education.</a:t>
            </a:r>
          </a:p>
          <a:p>
            <a:pPr marL="288925" indent="-288925">
              <a:lnSpc>
                <a:spcPct val="150000"/>
              </a:lnSpc>
              <a:buFont typeface="Arial" pitchFamily="34" charset="0"/>
              <a:buChar char="•"/>
            </a:pPr>
            <a:r>
              <a:rPr lang="en-US" sz="1700" b="1" dirty="0" smtClean="0">
                <a:latin typeface="Arial" pitchFamily="34" charset="0"/>
                <a:cs typeface="Arial" pitchFamily="34" charset="0"/>
              </a:rPr>
              <a:t> D</a:t>
            </a:r>
            <a:r>
              <a:rPr lang="en-US" sz="1700" b="1" dirty="0" smtClean="0">
                <a:latin typeface="Arial" pitchFamily="34" charset="0"/>
                <a:ea typeface="Times New Roman" pitchFamily="18" charset="0"/>
              </a:rPr>
              <a:t>evelop intellectual,  and leadership quality among the children.</a:t>
            </a:r>
            <a:endParaRPr lang="en-US" sz="1700" b="1" dirty="0">
              <a:latin typeface="Arial" pitchFamily="34" charset="0"/>
              <a:cs typeface="Arial"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8"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par>
                          <p:cTn id="13" fill="hold">
                            <p:stCondLst>
                              <p:cond delay="4000"/>
                            </p:stCondLst>
                            <p:childTnLst>
                              <p:par>
                                <p:cTn id="14" presetID="15"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3000" fill="hold"/>
                                        <p:tgtEl>
                                          <p:spTgt spid="6"/>
                                        </p:tgtEl>
                                        <p:attrNameLst>
                                          <p:attrName>ppt_w</p:attrName>
                                        </p:attrNameLst>
                                      </p:cBhvr>
                                      <p:tavLst>
                                        <p:tav tm="0">
                                          <p:val>
                                            <p:fltVal val="0"/>
                                          </p:val>
                                        </p:tav>
                                        <p:tav tm="100000">
                                          <p:val>
                                            <p:strVal val="#ppt_w"/>
                                          </p:val>
                                        </p:tav>
                                      </p:tavLst>
                                    </p:anim>
                                    <p:anim calcmode="lin" valueType="num">
                                      <p:cBhvr>
                                        <p:cTn id="17" dur="3000" fill="hold"/>
                                        <p:tgtEl>
                                          <p:spTgt spid="6"/>
                                        </p:tgtEl>
                                        <p:attrNameLst>
                                          <p:attrName>ppt_h</p:attrName>
                                        </p:attrNameLst>
                                      </p:cBhvr>
                                      <p:tavLst>
                                        <p:tav tm="0">
                                          <p:val>
                                            <p:fltVal val="0"/>
                                          </p:val>
                                        </p:tav>
                                        <p:tav tm="100000">
                                          <p:val>
                                            <p:strVal val="#ppt_h"/>
                                          </p:val>
                                        </p:tav>
                                      </p:tavLst>
                                    </p:anim>
                                    <p:anim calcmode="lin" valueType="num">
                                      <p:cBhvr>
                                        <p:cTn id="18" dur="3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9" dur="3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4" name="Picture 3" descr="C:\Users\dell-1\Desktop\phoca_thumb_l_019.jpg"/>
          <p:cNvPicPr/>
          <p:nvPr/>
        </p:nvPicPr>
        <p:blipFill>
          <a:blip r:embed="rId2"/>
          <a:srcRect/>
          <a:stretch>
            <a:fillRect/>
          </a:stretch>
        </p:blipFill>
        <p:spPr bwMode="auto">
          <a:xfrm>
            <a:off x="381000" y="1828800"/>
            <a:ext cx="4191000" cy="3505200"/>
          </a:xfrm>
          <a:prstGeom prst="rect">
            <a:avLst/>
          </a:prstGeom>
          <a:noFill/>
          <a:ln w="9525">
            <a:noFill/>
            <a:miter lim="800000"/>
            <a:headEnd/>
            <a:tailEnd/>
          </a:ln>
        </p:spPr>
      </p:pic>
      <p:sp>
        <p:nvSpPr>
          <p:cNvPr id="5" name="Text Box 2"/>
          <p:cNvSpPr txBox="1">
            <a:spLocks noChangeArrowheads="1"/>
          </p:cNvSpPr>
          <p:nvPr/>
        </p:nvSpPr>
        <p:spPr bwMode="auto">
          <a:xfrm>
            <a:off x="228600" y="157320"/>
            <a:ext cx="8686800" cy="60468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cs typeface="Arial" pitchFamily="34" charset="0"/>
              </a:rPr>
              <a:t>St. </a:t>
            </a:r>
            <a:r>
              <a:rPr lang="en-US" sz="2400" b="1" dirty="0" err="1" smtClean="0">
                <a:latin typeface="Arial" pitchFamily="34" charset="0"/>
                <a:cs typeface="Arial" pitchFamily="34" charset="0"/>
              </a:rPr>
              <a:t>Alphonsa's</a:t>
            </a:r>
            <a:r>
              <a:rPr lang="en-US" sz="2400" b="1" dirty="0" smtClean="0">
                <a:latin typeface="Arial" pitchFamily="34" charset="0"/>
                <a:cs typeface="Arial" pitchFamily="34" charset="0"/>
              </a:rPr>
              <a:t> School, </a:t>
            </a:r>
            <a:r>
              <a:rPr lang="en-US" sz="2400" b="1" dirty="0" err="1" smtClean="0">
                <a:latin typeface="Arial" pitchFamily="34" charset="0"/>
                <a:cs typeface="Arial" pitchFamily="34" charset="0"/>
              </a:rPr>
              <a:t>Simara</a:t>
            </a:r>
            <a:r>
              <a:rPr lang="en-US" sz="2400" b="1" dirty="0" smtClean="0">
                <a:latin typeface="Arial" pitchFamily="34" charset="0"/>
                <a:cs typeface="Arial" pitchFamily="34" charset="0"/>
              </a:rPr>
              <a: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C:\Users\dell-1\Desktop\phoca_thumb_l_026.jpg"/>
          <p:cNvPicPr/>
          <p:nvPr/>
        </p:nvPicPr>
        <p:blipFill>
          <a:blip r:embed="rId3"/>
          <a:srcRect/>
          <a:stretch>
            <a:fillRect/>
          </a:stretch>
        </p:blipFill>
        <p:spPr bwMode="auto">
          <a:xfrm>
            <a:off x="4876800" y="1828800"/>
            <a:ext cx="4038600" cy="3505200"/>
          </a:xfrm>
          <a:prstGeom prst="rect">
            <a:avLst/>
          </a:prstGeom>
          <a:noFill/>
          <a:ln w="9525">
            <a:noFill/>
            <a:miter lim="800000"/>
            <a:headEnd/>
            <a:tailEnd/>
          </a:ln>
        </p:spPr>
      </p:pic>
      <p:sp>
        <p:nvSpPr>
          <p:cNvPr id="7" name="TextBox 6"/>
          <p:cNvSpPr txBox="1"/>
          <p:nvPr/>
        </p:nvSpPr>
        <p:spPr>
          <a:xfrm>
            <a:off x="409075" y="5381325"/>
            <a:ext cx="3200400" cy="369332"/>
          </a:xfrm>
          <a:prstGeom prst="rect">
            <a:avLst/>
          </a:prstGeom>
          <a:noFill/>
        </p:spPr>
        <p:txBody>
          <a:bodyPr wrap="square" rtlCol="0">
            <a:spAutoFit/>
          </a:bodyPr>
          <a:lstStyle/>
          <a:p>
            <a:r>
              <a:rPr lang="en-US" b="1" dirty="0" smtClean="0">
                <a:latin typeface="Arial" pitchFamily="34" charset="0"/>
                <a:cs typeface="Arial" pitchFamily="34" charset="0"/>
              </a:rPr>
              <a:t>Parents’ Day program</a:t>
            </a:r>
            <a:endParaRPr lang="en-US" b="1" dirty="0">
              <a:latin typeface="Arial" pitchFamily="34" charset="0"/>
              <a:cs typeface="Arial" pitchFamily="34" charset="0"/>
            </a:endParaRPr>
          </a:p>
        </p:txBody>
      </p:sp>
      <p:sp>
        <p:nvSpPr>
          <p:cNvPr id="8" name="TextBox 7"/>
          <p:cNvSpPr txBox="1"/>
          <p:nvPr/>
        </p:nvSpPr>
        <p:spPr>
          <a:xfrm>
            <a:off x="4876800" y="5380525"/>
            <a:ext cx="3200400" cy="369332"/>
          </a:xfrm>
          <a:prstGeom prst="rect">
            <a:avLst/>
          </a:prstGeom>
          <a:noFill/>
        </p:spPr>
        <p:txBody>
          <a:bodyPr wrap="square" rtlCol="0">
            <a:spAutoFit/>
          </a:bodyPr>
          <a:lstStyle/>
          <a:p>
            <a:r>
              <a:rPr lang="en-US" b="1" dirty="0" smtClean="0">
                <a:latin typeface="Arial" pitchFamily="34" charset="0"/>
                <a:cs typeface="Arial" pitchFamily="34" charset="0"/>
              </a:rPr>
              <a:t>Physical training</a:t>
            </a:r>
            <a:endParaRPr lang="en-US" b="1" dirty="0">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style.rotation</p:attrName>
                                        </p:attrNameLst>
                                      </p:cBhvr>
                                      <p:tavLst>
                                        <p:tav tm="0">
                                          <p:val>
                                            <p:fltVal val="720"/>
                                          </p:val>
                                        </p:tav>
                                        <p:tav tm="100000">
                                          <p:val>
                                            <p:fltVal val="0"/>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15"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 calcmode="lin" valueType="num">
                                      <p:cBhvr>
                                        <p:cTn id="20"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6000"/>
                            </p:stCondLst>
                            <p:childTnLst>
                              <p:par>
                                <p:cTn id="23" presetID="2" presetClass="entr" presetSubtype="3"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1+#ppt_w/2"/>
                                          </p:val>
                                        </p:tav>
                                        <p:tav tm="100000">
                                          <p:val>
                                            <p:strVal val="#ppt_x"/>
                                          </p:val>
                                        </p:tav>
                                      </p:tavLst>
                                    </p:anim>
                                    <p:anim calcmode="lin" valueType="num">
                                      <p:cBhvr additive="base">
                                        <p:cTn id="26" dur="2000" fill="hold"/>
                                        <p:tgtEl>
                                          <p:spTgt spid="6"/>
                                        </p:tgtEl>
                                        <p:attrNameLst>
                                          <p:attrName>ppt_y</p:attrName>
                                        </p:attrNameLst>
                                      </p:cBhvr>
                                      <p:tavLst>
                                        <p:tav tm="0">
                                          <p:val>
                                            <p:strVal val="0-#ppt_h/2"/>
                                          </p:val>
                                        </p:tav>
                                        <p:tav tm="100000">
                                          <p:val>
                                            <p:strVal val="#ppt_y"/>
                                          </p:val>
                                        </p:tav>
                                      </p:tavLst>
                                    </p:anim>
                                  </p:childTnLst>
                                </p:cTn>
                              </p:par>
                            </p:childTnLst>
                          </p:cTn>
                        </p:par>
                        <p:par>
                          <p:cTn id="27" fill="hold">
                            <p:stCondLst>
                              <p:cond delay="8000"/>
                            </p:stCondLst>
                            <p:childTnLst>
                              <p:par>
                                <p:cTn id="28" presetID="15"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0" fill="hold"/>
                                        <p:tgtEl>
                                          <p:spTgt spid="8"/>
                                        </p:tgtEl>
                                        <p:attrNameLst>
                                          <p:attrName>ppt_w</p:attrName>
                                        </p:attrNameLst>
                                      </p:cBhvr>
                                      <p:tavLst>
                                        <p:tav tm="0">
                                          <p:val>
                                            <p:fltVal val="0"/>
                                          </p:val>
                                        </p:tav>
                                        <p:tav tm="100000">
                                          <p:val>
                                            <p:strVal val="#ppt_w"/>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 calcmode="lin" valueType="num">
                                      <p:cBhvr>
                                        <p:cTn id="32"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990600" y="1828800"/>
            <a:ext cx="7391400" cy="3276600"/>
          </a:xfrm>
          <a:prstGeom prst="rect">
            <a:avLst/>
          </a:prstGeom>
          <a:noFill/>
        </p:spPr>
        <p:txBody>
          <a:bodyPr wrap="none" fromWordArt="1">
            <a:prstTxWarp prst="textDeflate">
              <a:avLst>
                <a:gd name="adj" fmla="val 26227"/>
              </a:avLst>
            </a:prstTxWarp>
          </a:bodyPr>
          <a:lstStyle/>
          <a:p>
            <a:pPr algn="ctr"/>
            <a:r>
              <a:rPr lang="en-US" sz="3600" kern="10" dirty="0">
                <a:ln w="9525">
                  <a:solidFill>
                    <a:srgbClr val="FFFF00"/>
                  </a:solidFill>
                  <a:round/>
                  <a:headEnd/>
                  <a:tailEnd/>
                </a:ln>
                <a:blipFill>
                  <a:blip r:embed="rId2"/>
                  <a:tile tx="0" ty="0" sx="100000" sy="100000" flip="none" algn="tl"/>
                </a:blipFill>
                <a:latin typeface="Impact"/>
              </a:rPr>
              <a:t>Thanks</a:t>
            </a:r>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ppt_w/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 calcmode="lin" valueType="num">
                                      <p:cBhvr>
                                        <p:cTn id="9" dur="2000" fill="hold"/>
                                        <p:tgtEl>
                                          <p:spTgt spid="4"/>
                                        </p:tgtEl>
                                        <p:attrNameLst>
                                          <p:attrName>ppt_w</p:attrName>
                                        </p:attrNameLst>
                                      </p:cBhvr>
                                      <p:tavLst>
                                        <p:tav tm="0">
                                          <p:val>
                                            <p:fltVal val="0"/>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113076"/>
            <a:ext cx="8610600" cy="68580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5000" b="0" i="0" u="none" strike="noStrike" cap="none" normalizeH="0" baseline="0" dirty="0" smtClean="0">
                <a:ln>
                  <a:noFill/>
                </a:ln>
                <a:solidFill>
                  <a:srgbClr val="808080"/>
                </a:solidFill>
                <a:effectLst/>
                <a:latin typeface="Times New Roman" pitchFamily="18" charset="0"/>
              </a:rPr>
              <a:t>P</a:t>
            </a:r>
            <a:r>
              <a:rPr kumimoji="0" lang="en-US" sz="3600" b="1" i="0" u="none" strike="noStrike" cap="none" normalizeH="0" baseline="0" dirty="0" smtClean="0">
                <a:ln>
                  <a:noFill/>
                </a:ln>
                <a:solidFill>
                  <a:srgbClr val="3003D3"/>
                </a:solidFill>
                <a:effectLst/>
                <a:latin typeface="Times New Roman" pitchFamily="18" charset="0"/>
              </a:rPr>
              <a:t>rogram Interventions</a:t>
            </a:r>
            <a:endParaRPr kumimoji="0" lang="en-US" sz="1800" b="0" i="0" u="none" strike="noStrike" cap="none" normalizeH="0" baseline="0" dirty="0" smtClean="0">
              <a:ln>
                <a:noFill/>
              </a:ln>
              <a:solidFill>
                <a:schemeClr val="tx1"/>
              </a:solidFill>
              <a:effectLst/>
              <a:latin typeface="Arial" pitchFamily="34" charset="0"/>
            </a:endParaRPr>
          </a:p>
        </p:txBody>
      </p:sp>
      <p:sp>
        <p:nvSpPr>
          <p:cNvPr id="16387" name="Rectangle 3"/>
          <p:cNvSpPr>
            <a:spLocks noChangeArrowheads="1"/>
          </p:cNvSpPr>
          <p:nvPr/>
        </p:nvSpPr>
        <p:spPr bwMode="auto">
          <a:xfrm>
            <a:off x="228600" y="1594768"/>
            <a:ext cx="8534400" cy="45012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solidFill>
                  <a:srgbClr val="7030A0"/>
                </a:solidFill>
                <a:effectLst/>
                <a:latin typeface="Arial" pitchFamily="34" charset="0"/>
                <a:ea typeface="Calibri" pitchFamily="34" charset="0"/>
                <a:cs typeface="Arial" pitchFamily="34" charset="0"/>
              </a:rPr>
              <a:t>Health</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900" b="1" i="0" u="sng" strike="noStrike" cap="none" normalizeH="0" baseline="0" dirty="0" smtClean="0">
              <a:ln>
                <a:noFill/>
              </a:ln>
              <a:solidFill>
                <a:srgbClr val="002060"/>
              </a:solidFill>
              <a:effectLst/>
              <a:latin typeface="Arial" pitchFamily="34" charset="0"/>
              <a:cs typeface="Arial" pitchFamily="34" charset="0"/>
            </a:endParaRPr>
          </a:p>
          <a:p>
            <a:pPr lvl="0" algn="just" eaLnBrk="0" fontAlgn="base" hangingPunct="0">
              <a:spcBef>
                <a:spcPct val="0"/>
              </a:spcBef>
              <a:spcAft>
                <a:spcPct val="0"/>
              </a:spcAft>
            </a:pPr>
            <a:r>
              <a:rPr lang="en-US" b="1" dirty="0">
                <a:solidFill>
                  <a:srgbClr val="002060"/>
                </a:solidFill>
                <a:latin typeface="Arial" pitchFamily="34" charset="0"/>
                <a:cs typeface="Arial" pitchFamily="34" charset="0"/>
              </a:rPr>
              <a:t>Health program activities are aimed at improving physical and mental health status through easy access to treatment, care and support for HIV infected people, raising awareness about HIV/AIDS in community, building confidence and self dependency among target </a:t>
            </a:r>
            <a:r>
              <a:rPr lang="en-US" b="1" dirty="0" smtClean="0">
                <a:solidFill>
                  <a:srgbClr val="002060"/>
                </a:solidFill>
                <a:latin typeface="Arial" pitchFamily="34" charset="0"/>
                <a:cs typeface="Arial" pitchFamily="34" charset="0"/>
              </a:rPr>
              <a:t>population through various skill trainings.  </a:t>
            </a: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NAS has formulated three strategic program components under health program for HIV infected people. These are being implemented in </a:t>
            </a:r>
            <a:r>
              <a:rPr kumimoji="0" lang="en-US" b="1"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Lalitpur</a:t>
            </a: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 </a:t>
            </a:r>
            <a:r>
              <a:rPr kumimoji="0" lang="en-US" b="1"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Parsa</a:t>
            </a: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 and Bara districts. </a:t>
            </a:r>
          </a:p>
          <a:p>
            <a:pPr lvl="0" algn="just" eaLnBrk="0" fontAlgn="base" hangingPunct="0">
              <a:spcBef>
                <a:spcPct val="0"/>
              </a:spcBef>
              <a:spcAft>
                <a:spcPct val="0"/>
              </a:spcAft>
            </a:pPr>
            <a:endParaRPr kumimoji="0" lang="en-US" sz="1050" b="1" i="0" u="none" strike="noStrike" cap="none" normalizeH="0" baseline="0" dirty="0" smtClean="0">
              <a:ln>
                <a:noFill/>
              </a:ln>
              <a:solidFill>
                <a:srgbClr val="002060"/>
              </a:solidFill>
              <a:effectLst/>
              <a:latin typeface="Arial" pitchFamily="34" charset="0"/>
              <a:ea typeface="Calibri"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Strategic components:</a:t>
            </a:r>
          </a:p>
          <a:p>
            <a:pPr lvl="0" algn="just" eaLnBrk="0" fontAlgn="base" hangingPunct="0">
              <a:spcBef>
                <a:spcPct val="0"/>
              </a:spcBef>
              <a:spcAft>
                <a:spcPct val="0"/>
              </a:spcAft>
            </a:pPr>
            <a:endParaRPr kumimoji="0" lang="en-US" sz="1100" b="1" i="0" u="none" strike="noStrike" cap="none" normalizeH="0" baseline="0" dirty="0" smtClean="0">
              <a:ln>
                <a:noFill/>
              </a:ln>
              <a:solidFill>
                <a:srgbClr val="002060"/>
              </a:solidFill>
              <a:effectLst/>
              <a:latin typeface="Arial" pitchFamily="34" charset="0"/>
              <a:cs typeface="Arial" pitchFamily="34" charset="0"/>
            </a:endParaRPr>
          </a:p>
          <a:p>
            <a:pPr marL="228600" marR="0" lvl="0" indent="-228600" algn="just"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Care and Support</a:t>
            </a:r>
            <a:endParaRPr kumimoji="0" lang="en-US" b="1" i="0" u="none" strike="noStrike" cap="none" normalizeH="0" baseline="0" dirty="0" smtClean="0">
              <a:ln>
                <a:noFill/>
              </a:ln>
              <a:solidFill>
                <a:srgbClr val="002060"/>
              </a:solidFill>
              <a:effectLst/>
              <a:latin typeface="Arial" pitchFamily="34" charset="0"/>
              <a:cs typeface="Arial" pitchFamily="34" charset="0"/>
            </a:endParaRPr>
          </a:p>
          <a:p>
            <a:pPr marL="228600" marR="0" lvl="0" indent="-228600" algn="just"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Community sensitization</a:t>
            </a:r>
            <a:endParaRPr kumimoji="0" lang="en-US" b="1" i="0" u="none" strike="noStrike" cap="none" normalizeH="0" baseline="0" dirty="0" smtClean="0">
              <a:ln>
                <a:noFill/>
              </a:ln>
              <a:solidFill>
                <a:srgbClr val="002060"/>
              </a:solidFill>
              <a:effectLst/>
              <a:latin typeface="Arial" pitchFamily="34" charset="0"/>
              <a:cs typeface="Arial" pitchFamily="34" charset="0"/>
            </a:endParaRPr>
          </a:p>
          <a:p>
            <a:pPr marL="228600" marR="0" lvl="0" indent="-228600" algn="just"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 Capacity building and skill development</a:t>
            </a:r>
            <a:endParaRPr kumimoji="0" lang="en-US" b="1" i="0" u="none" strike="noStrike" cap="none" normalizeH="0" baseline="0" dirty="0" smtClean="0">
              <a:ln>
                <a:noFill/>
              </a:ln>
              <a:solidFill>
                <a:srgbClr val="002060"/>
              </a:solidFill>
              <a:effectLst/>
              <a:latin typeface="Arial" pitchFamily="34" charset="0"/>
              <a:cs typeface="Arial" pitchFamily="34" charset="0"/>
            </a:endParaRPr>
          </a:p>
        </p:txBody>
      </p:sp>
      <p:sp>
        <p:nvSpPr>
          <p:cNvPr id="6" name="TextBox 5"/>
          <p:cNvSpPr txBox="1"/>
          <p:nvPr/>
        </p:nvSpPr>
        <p:spPr>
          <a:xfrm>
            <a:off x="1219200" y="914400"/>
            <a:ext cx="4800600" cy="830997"/>
          </a:xfrm>
          <a:prstGeom prst="rect">
            <a:avLst/>
          </a:prstGeom>
          <a:noFill/>
        </p:spPr>
        <p:txBody>
          <a:bodyPr wrap="square" rtlCol="0">
            <a:spAutoFit/>
          </a:bodyPr>
          <a:lstStyle/>
          <a:p>
            <a:pPr marL="342900" indent="-342900">
              <a:buAutoNum type="arabicPeriod"/>
            </a:pPr>
            <a:r>
              <a:rPr lang="en-US" sz="2400" b="1" dirty="0" smtClean="0">
                <a:ln w="900" cmpd="sng">
                  <a:solidFill>
                    <a:schemeClr val="accent1">
                      <a:satMod val="190000"/>
                      <a:alpha val="55000"/>
                    </a:schemeClr>
                  </a:solidFill>
                  <a:prstDash val="solid"/>
                </a:ln>
                <a:solidFill>
                  <a:schemeClr val="accent1">
                    <a:lumMod val="50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Health</a:t>
            </a:r>
          </a:p>
          <a:p>
            <a:pPr marL="342900" indent="-342900">
              <a:buAutoNum type="arabicPeriod"/>
            </a:pPr>
            <a:r>
              <a:rPr lang="en-US" sz="2400" b="1" dirty="0" smtClean="0">
                <a:ln w="900" cmpd="sng">
                  <a:solidFill>
                    <a:schemeClr val="accent1">
                      <a:satMod val="190000"/>
                      <a:alpha val="55000"/>
                    </a:schemeClr>
                  </a:solidFill>
                  <a:prstDash val="solid"/>
                </a:ln>
                <a:solidFill>
                  <a:schemeClr val="accent1">
                    <a:lumMod val="50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Education</a:t>
            </a:r>
            <a:endParaRPr lang="en-US" sz="2400" b="1" dirty="0">
              <a:ln w="900" cmpd="sng">
                <a:solidFill>
                  <a:schemeClr val="accent1">
                    <a:satMod val="190000"/>
                    <a:alpha val="55000"/>
                  </a:schemeClr>
                </a:solidFill>
                <a:prstDash val="solid"/>
              </a:ln>
              <a:solidFill>
                <a:schemeClr val="accent1">
                  <a:lumMod val="50000"/>
                </a:schemeClr>
              </a:solidFill>
              <a:effectLst>
                <a:innerShdw blurRad="101600" dist="76200" dir="5400000">
                  <a:schemeClr val="accent1">
                    <a:satMod val="190000"/>
                    <a:tint val="100000"/>
                    <a:alpha val="74000"/>
                  </a:schemeClr>
                </a:innerShdw>
              </a:effectLst>
              <a:latin typeface="Arial" pitchFamily="34" charset="0"/>
              <a:cs typeface="Arial" pitchFamily="34" charset="0"/>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amond(in)">
                                      <p:cBhvr>
                                        <p:cTn id="7" dur="2000"/>
                                        <p:tgtEl>
                                          <p:spTgt spid="16386"/>
                                        </p:tgtEl>
                                      </p:cBhvr>
                                    </p:animEffect>
                                  </p:childTnLst>
                                </p:cTn>
                              </p:par>
                            </p:childTnLst>
                          </p:cTn>
                        </p:par>
                        <p:par>
                          <p:cTn id="8" fill="hold">
                            <p:stCondLst>
                              <p:cond delay="2000"/>
                            </p:stCondLst>
                            <p:childTnLst>
                              <p:par>
                                <p:cTn id="9" presetID="2" presetClass="entr" presetSubtype="3"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1+#ppt_w/2"/>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4000"/>
                            </p:stCondLst>
                            <p:childTnLst>
                              <p:par>
                                <p:cTn id="14" presetID="8" presetClass="entr" presetSubtype="16" fill="hold" nodeType="afterEffect">
                                  <p:stCondLst>
                                    <p:cond delay="0"/>
                                  </p:stCondLst>
                                  <p:childTnLst>
                                    <p:set>
                                      <p:cBhvr>
                                        <p:cTn id="15" dur="1" fill="hold">
                                          <p:stCondLst>
                                            <p:cond delay="0"/>
                                          </p:stCondLst>
                                        </p:cTn>
                                        <p:tgtEl>
                                          <p:spTgt spid="16387">
                                            <p:txEl>
                                              <p:pRg st="0" end="0"/>
                                            </p:txEl>
                                          </p:spTgt>
                                        </p:tgtEl>
                                        <p:attrNameLst>
                                          <p:attrName>style.visibility</p:attrName>
                                        </p:attrNameLst>
                                      </p:cBhvr>
                                      <p:to>
                                        <p:strVal val="visible"/>
                                      </p:to>
                                    </p:set>
                                    <p:animEffect transition="in" filter="diamond(in)">
                                      <p:cBhvr>
                                        <p:cTn id="16" dur="2000"/>
                                        <p:tgtEl>
                                          <p:spTgt spid="16387">
                                            <p:txEl>
                                              <p:pRg st="0" end="0"/>
                                            </p:txEl>
                                          </p:spTgt>
                                        </p:tgtEl>
                                      </p:cBhvr>
                                    </p:animEffect>
                                  </p:childTnLst>
                                </p:cTn>
                              </p:par>
                            </p:childTnLst>
                          </p:cTn>
                        </p:par>
                        <p:par>
                          <p:cTn id="17" fill="hold">
                            <p:stCondLst>
                              <p:cond delay="6000"/>
                            </p:stCondLst>
                            <p:childTnLst>
                              <p:par>
                                <p:cTn id="18" presetID="8" presetClass="entr" presetSubtype="16" fill="hold" nodeType="afterEffect">
                                  <p:stCondLst>
                                    <p:cond delay="0"/>
                                  </p:stCondLst>
                                  <p:childTnLst>
                                    <p:set>
                                      <p:cBhvr>
                                        <p:cTn id="19" dur="1" fill="hold">
                                          <p:stCondLst>
                                            <p:cond delay="0"/>
                                          </p:stCondLst>
                                        </p:cTn>
                                        <p:tgtEl>
                                          <p:spTgt spid="16387">
                                            <p:txEl>
                                              <p:pRg st="2" end="2"/>
                                            </p:txEl>
                                          </p:spTgt>
                                        </p:tgtEl>
                                        <p:attrNameLst>
                                          <p:attrName>style.visibility</p:attrName>
                                        </p:attrNameLst>
                                      </p:cBhvr>
                                      <p:to>
                                        <p:strVal val="visible"/>
                                      </p:to>
                                    </p:set>
                                    <p:animEffect transition="in" filter="diamond(in)">
                                      <p:cBhvr>
                                        <p:cTn id="20" dur="2000"/>
                                        <p:tgtEl>
                                          <p:spTgt spid="16387">
                                            <p:txEl>
                                              <p:pRg st="2" end="2"/>
                                            </p:txEl>
                                          </p:spTgt>
                                        </p:tgtEl>
                                      </p:cBhvr>
                                    </p:animEffect>
                                  </p:childTnLst>
                                </p:cTn>
                              </p:par>
                            </p:childTnLst>
                          </p:cTn>
                        </p:par>
                        <p:par>
                          <p:cTn id="21" fill="hold">
                            <p:stCondLst>
                              <p:cond delay="8000"/>
                            </p:stCondLst>
                            <p:childTnLst>
                              <p:par>
                                <p:cTn id="22" presetID="8" presetClass="entr" presetSubtype="16" fill="hold" nodeType="afterEffect">
                                  <p:stCondLst>
                                    <p:cond delay="0"/>
                                  </p:stCondLst>
                                  <p:childTnLst>
                                    <p:set>
                                      <p:cBhvr>
                                        <p:cTn id="23" dur="1" fill="hold">
                                          <p:stCondLst>
                                            <p:cond delay="0"/>
                                          </p:stCondLst>
                                        </p:cTn>
                                        <p:tgtEl>
                                          <p:spTgt spid="16387">
                                            <p:txEl>
                                              <p:pRg st="4" end="4"/>
                                            </p:txEl>
                                          </p:spTgt>
                                        </p:tgtEl>
                                        <p:attrNameLst>
                                          <p:attrName>style.visibility</p:attrName>
                                        </p:attrNameLst>
                                      </p:cBhvr>
                                      <p:to>
                                        <p:strVal val="visible"/>
                                      </p:to>
                                    </p:set>
                                    <p:animEffect transition="in" filter="diamond(in)">
                                      <p:cBhvr>
                                        <p:cTn id="24" dur="2000"/>
                                        <p:tgtEl>
                                          <p:spTgt spid="16387">
                                            <p:txEl>
                                              <p:pRg st="4" end="4"/>
                                            </p:txEl>
                                          </p:spTgt>
                                        </p:tgtEl>
                                      </p:cBhvr>
                                    </p:animEffect>
                                  </p:childTnLst>
                                </p:cTn>
                              </p:par>
                            </p:childTnLst>
                          </p:cTn>
                        </p:par>
                        <p:par>
                          <p:cTn id="25" fill="hold">
                            <p:stCondLst>
                              <p:cond delay="10000"/>
                            </p:stCondLst>
                            <p:childTnLst>
                              <p:par>
                                <p:cTn id="26" presetID="2" presetClass="entr" presetSubtype="12" fill="hold" nodeType="afterEffect">
                                  <p:stCondLst>
                                    <p:cond delay="0"/>
                                  </p:stCondLst>
                                  <p:childTnLst>
                                    <p:set>
                                      <p:cBhvr>
                                        <p:cTn id="27" dur="1" fill="hold">
                                          <p:stCondLst>
                                            <p:cond delay="0"/>
                                          </p:stCondLst>
                                        </p:cTn>
                                        <p:tgtEl>
                                          <p:spTgt spid="16387">
                                            <p:txEl>
                                              <p:pRg st="6" end="6"/>
                                            </p:txEl>
                                          </p:spTgt>
                                        </p:tgtEl>
                                        <p:attrNameLst>
                                          <p:attrName>style.visibility</p:attrName>
                                        </p:attrNameLst>
                                      </p:cBhvr>
                                      <p:to>
                                        <p:strVal val="visible"/>
                                      </p:to>
                                    </p:set>
                                    <p:anim calcmode="lin" valueType="num">
                                      <p:cBhvr additive="base">
                                        <p:cTn id="28" dur="2000" fill="hold"/>
                                        <p:tgtEl>
                                          <p:spTgt spid="16387">
                                            <p:txEl>
                                              <p:pRg st="6" end="6"/>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2000"/>
                            </p:stCondLst>
                            <p:childTnLst>
                              <p:par>
                                <p:cTn id="31" presetID="8" presetClass="entr" presetSubtype="16" fill="hold" nodeType="afterEffect">
                                  <p:stCondLst>
                                    <p:cond delay="0"/>
                                  </p:stCondLst>
                                  <p:childTnLst>
                                    <p:set>
                                      <p:cBhvr>
                                        <p:cTn id="32" dur="1" fill="hold">
                                          <p:stCondLst>
                                            <p:cond delay="0"/>
                                          </p:stCondLst>
                                        </p:cTn>
                                        <p:tgtEl>
                                          <p:spTgt spid="16387">
                                            <p:txEl>
                                              <p:pRg st="7" end="7"/>
                                            </p:txEl>
                                          </p:spTgt>
                                        </p:tgtEl>
                                        <p:attrNameLst>
                                          <p:attrName>style.visibility</p:attrName>
                                        </p:attrNameLst>
                                      </p:cBhvr>
                                      <p:to>
                                        <p:strVal val="visible"/>
                                      </p:to>
                                    </p:set>
                                    <p:animEffect transition="in" filter="diamond(in)">
                                      <p:cBhvr>
                                        <p:cTn id="33" dur="2000"/>
                                        <p:tgtEl>
                                          <p:spTgt spid="16387">
                                            <p:txEl>
                                              <p:pRg st="7" end="7"/>
                                            </p:txEl>
                                          </p:spTgt>
                                        </p:tgtEl>
                                      </p:cBhvr>
                                    </p:animEffect>
                                  </p:childTnLst>
                                </p:cTn>
                              </p:par>
                            </p:childTnLst>
                          </p:cTn>
                        </p:par>
                        <p:par>
                          <p:cTn id="34" fill="hold">
                            <p:stCondLst>
                              <p:cond delay="14000"/>
                            </p:stCondLst>
                            <p:childTnLst>
                              <p:par>
                                <p:cTn id="35" presetID="2" presetClass="entr" presetSubtype="6" fill="hold" nodeType="afterEffect">
                                  <p:stCondLst>
                                    <p:cond delay="0"/>
                                  </p:stCondLst>
                                  <p:childTnLst>
                                    <p:set>
                                      <p:cBhvr>
                                        <p:cTn id="36" dur="1" fill="hold">
                                          <p:stCondLst>
                                            <p:cond delay="0"/>
                                          </p:stCondLst>
                                        </p:cTn>
                                        <p:tgtEl>
                                          <p:spTgt spid="16387">
                                            <p:txEl>
                                              <p:pRg st="8" end="8"/>
                                            </p:txEl>
                                          </p:spTgt>
                                        </p:tgtEl>
                                        <p:attrNameLst>
                                          <p:attrName>style.visibility</p:attrName>
                                        </p:attrNameLst>
                                      </p:cBhvr>
                                      <p:to>
                                        <p:strVal val="visible"/>
                                      </p:to>
                                    </p:set>
                                    <p:anim calcmode="lin" valueType="num">
                                      <p:cBhvr additive="base">
                                        <p:cTn id="37" dur="2000" fill="hold"/>
                                        <p:tgtEl>
                                          <p:spTgt spid="16387">
                                            <p:txEl>
                                              <p:pRg st="8" end="8"/>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1926372"/>
            <a:ext cx="86868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solidFill>
                  <a:srgbClr val="0070C0"/>
                </a:solidFill>
                <a:effectLst/>
                <a:latin typeface="Arial" pitchFamily="34" charset="0"/>
                <a:ea typeface="Calibri" pitchFamily="34" charset="0"/>
                <a:cs typeface="Arial" pitchFamily="34" charset="0"/>
              </a:rPr>
              <a:t>Education</a:t>
            </a:r>
            <a:endParaRPr kumimoji="0" lang="en-US" sz="2000" b="1" i="1" u="sng" strike="noStrike" cap="none" normalizeH="0" baseline="0" dirty="0" smtClean="0">
              <a:ln>
                <a:noFill/>
              </a:ln>
              <a:solidFill>
                <a:srgbClr val="0070C0"/>
              </a:solidFill>
              <a:effectLst/>
              <a:latin typeface="Arial" pitchFamily="34" charset="0"/>
              <a:cs typeface="Arial" pitchFamily="34" charset="0"/>
            </a:endParaRPr>
          </a:p>
          <a:p>
            <a:pPr lvl="0" algn="just" eaLnBrk="0" fontAlgn="base" hangingPunct="0">
              <a:spcBef>
                <a:spcPct val="0"/>
              </a:spcBef>
              <a:spcAft>
                <a:spcPct val="0"/>
              </a:spcAft>
            </a:pPr>
            <a:endParaRPr lang="en-US" sz="1000" b="1" dirty="0" smtClean="0">
              <a:latin typeface="Arial" pitchFamily="34" charset="0"/>
              <a:cs typeface="Arial" pitchFamily="34" charset="0"/>
            </a:endParaRPr>
          </a:p>
          <a:p>
            <a:pPr lvl="0" algn="just" eaLnBrk="0" fontAlgn="base" hangingPunct="0">
              <a:spcBef>
                <a:spcPct val="0"/>
              </a:spcBef>
              <a:spcAft>
                <a:spcPct val="0"/>
              </a:spcAft>
            </a:pPr>
            <a:r>
              <a:rPr lang="en-US" b="1" dirty="0" smtClean="0">
                <a:solidFill>
                  <a:srgbClr val="002060"/>
                </a:solidFill>
                <a:latin typeface="Arial" pitchFamily="34" charset="0"/>
                <a:cs typeface="Arial" pitchFamily="34" charset="0"/>
              </a:rPr>
              <a:t>Education </a:t>
            </a:r>
            <a:r>
              <a:rPr lang="en-US" b="1" dirty="0">
                <a:solidFill>
                  <a:srgbClr val="002060"/>
                </a:solidFill>
                <a:latin typeface="Arial" pitchFamily="34" charset="0"/>
                <a:cs typeface="Arial" pitchFamily="34" charset="0"/>
              </a:rPr>
              <a:t>program activities are aimed at over all development of vulnerable and marginalized children through easy access to quality education, secure and amicable environment, and </a:t>
            </a:r>
            <a:r>
              <a:rPr lang="en-US" b="1" dirty="0" smtClean="0">
                <a:solidFill>
                  <a:srgbClr val="002060"/>
                </a:solidFill>
                <a:latin typeface="Arial" pitchFamily="34" charset="0"/>
                <a:cs typeface="Arial" pitchFamily="34" charset="0"/>
              </a:rPr>
              <a:t>Skill and leadership trainings for personality development. </a:t>
            </a: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NAS has formulated three strategic program components under the education program for vulnerable, HIV infected, and marginalized children. These are being implemented in </a:t>
            </a:r>
            <a:r>
              <a:rPr kumimoji="0" lang="en-US" b="1"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Lalitpur</a:t>
            </a: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 </a:t>
            </a:r>
            <a:r>
              <a:rPr kumimoji="0" lang="en-US" b="1"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Parsa</a:t>
            </a: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 and Bara districts. </a:t>
            </a:r>
          </a:p>
          <a:p>
            <a:pPr lvl="0" algn="just" eaLnBrk="0" fontAlgn="base" hangingPunct="0">
              <a:spcBef>
                <a:spcPct val="0"/>
              </a:spcBef>
              <a:spcAft>
                <a:spcPct val="0"/>
              </a:spcAft>
            </a:pPr>
            <a:endParaRPr kumimoji="0" lang="en-US" sz="1400" b="1" i="0" u="none" strike="noStrike" cap="none" normalizeH="0" baseline="0" dirty="0" smtClean="0">
              <a:ln>
                <a:noFill/>
              </a:ln>
              <a:solidFill>
                <a:srgbClr val="002060"/>
              </a:solidFill>
              <a:effectLst/>
              <a:latin typeface="Arial" pitchFamily="34" charset="0"/>
              <a:ea typeface="Calibri"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Strategic components:</a:t>
            </a:r>
          </a:p>
          <a:p>
            <a:pPr lvl="0" algn="just" eaLnBrk="0" fontAlgn="base" hangingPunct="0">
              <a:spcBef>
                <a:spcPct val="0"/>
              </a:spcBef>
              <a:spcAft>
                <a:spcPct val="0"/>
              </a:spcAft>
            </a:pPr>
            <a:endParaRPr kumimoji="0" lang="en-US" sz="1100" b="1" i="0" u="none" strike="noStrike" cap="none" normalizeH="0" baseline="0" dirty="0" smtClean="0">
              <a:ln>
                <a:noFill/>
              </a:ln>
              <a:solidFill>
                <a:srgbClr val="002060"/>
              </a:solidFill>
              <a:effectLst/>
              <a:latin typeface="Arial" pitchFamily="34" charset="0"/>
              <a:cs typeface="Arial" pitchFamily="34" charset="0"/>
            </a:endParaRPr>
          </a:p>
          <a:p>
            <a:pPr marL="339725" marR="0" lvl="0" indent="-339725" algn="just"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Residential support for vulnerable girls</a:t>
            </a:r>
            <a:endParaRPr kumimoji="0" lang="en-US" b="1" i="0" u="none" strike="noStrike" cap="none" normalizeH="0" baseline="0" dirty="0" smtClean="0">
              <a:ln>
                <a:noFill/>
              </a:ln>
              <a:solidFill>
                <a:srgbClr val="002060"/>
              </a:solidFill>
              <a:effectLst/>
              <a:latin typeface="Arial" pitchFamily="34" charset="0"/>
              <a:cs typeface="Arial" pitchFamily="34" charset="0"/>
            </a:endParaRPr>
          </a:p>
          <a:p>
            <a:pPr marL="339725" marR="0" lvl="0" indent="-339725" algn="just"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School fee and educational material support</a:t>
            </a:r>
            <a:endParaRPr kumimoji="0" lang="en-US" b="1" i="0" u="none" strike="noStrike" cap="none" normalizeH="0" baseline="0" dirty="0" smtClean="0">
              <a:ln>
                <a:noFill/>
              </a:ln>
              <a:solidFill>
                <a:srgbClr val="002060"/>
              </a:solidFill>
              <a:effectLst/>
              <a:latin typeface="Arial" pitchFamily="34" charset="0"/>
              <a:cs typeface="Arial" pitchFamily="34" charset="0"/>
            </a:endParaRPr>
          </a:p>
          <a:p>
            <a:pPr marL="339725" marR="0" lvl="0" indent="-339725" algn="just"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rgbClr val="002060"/>
                </a:solidFill>
                <a:effectLst/>
                <a:latin typeface="Arial" pitchFamily="34" charset="0"/>
                <a:ea typeface="Calibri" pitchFamily="34" charset="0"/>
                <a:cs typeface="Arial" pitchFamily="34" charset="0"/>
              </a:rPr>
              <a:t>Personality development through various skill trainings</a:t>
            </a:r>
            <a:endParaRPr kumimoji="0" lang="en-US" b="1" i="0" u="none" strike="noStrike" cap="none" normalizeH="0" baseline="0" dirty="0" smtClean="0">
              <a:ln>
                <a:noFill/>
              </a:ln>
              <a:solidFill>
                <a:srgbClr val="002060"/>
              </a:solidFill>
              <a:effectLst/>
              <a:latin typeface="Arial" pitchFamily="34" charset="0"/>
              <a:cs typeface="Arial" pitchFamily="34" charset="0"/>
            </a:endParaRPr>
          </a:p>
        </p:txBody>
      </p:sp>
      <p:sp>
        <p:nvSpPr>
          <p:cNvPr id="5" name="Text Box 2"/>
          <p:cNvSpPr txBox="1">
            <a:spLocks noChangeArrowheads="1"/>
          </p:cNvSpPr>
          <p:nvPr/>
        </p:nvSpPr>
        <p:spPr bwMode="auto">
          <a:xfrm>
            <a:off x="228600" y="349044"/>
            <a:ext cx="8610600" cy="68580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5000" b="0" i="0" u="none" strike="noStrike" cap="none" normalizeH="0" baseline="0" dirty="0" smtClean="0">
                <a:ln>
                  <a:noFill/>
                </a:ln>
                <a:solidFill>
                  <a:srgbClr val="808080"/>
                </a:solidFill>
                <a:effectLst/>
                <a:latin typeface="Times New Roman" pitchFamily="18" charset="0"/>
              </a:rPr>
              <a:t>P</a:t>
            </a:r>
            <a:r>
              <a:rPr kumimoji="0" lang="en-US" sz="3600" b="1" i="0" u="none" strike="noStrike" cap="none" normalizeH="0" baseline="0" dirty="0" smtClean="0">
                <a:ln>
                  <a:noFill/>
                </a:ln>
                <a:solidFill>
                  <a:srgbClr val="3003D3"/>
                </a:solidFill>
                <a:effectLst/>
                <a:latin typeface="Times New Roman" pitchFamily="18" charset="0"/>
              </a:rPr>
              <a:t>rogram Interventions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2000"/>
                                        <p:tgtEl>
                                          <p:spTgt spid="5"/>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17409">
                                            <p:txEl>
                                              <p:pRg st="0" end="0"/>
                                            </p:txEl>
                                          </p:spTgt>
                                        </p:tgtEl>
                                        <p:attrNameLst>
                                          <p:attrName>style.visibility</p:attrName>
                                        </p:attrNameLst>
                                      </p:cBhvr>
                                      <p:to>
                                        <p:strVal val="visible"/>
                                      </p:to>
                                    </p:set>
                                    <p:animEffect transition="in" filter="diamond(out)">
                                      <p:cBhvr>
                                        <p:cTn id="11" dur="2000"/>
                                        <p:tgtEl>
                                          <p:spTgt spid="17409">
                                            <p:txEl>
                                              <p:pRg st="0" end="0"/>
                                            </p:txEl>
                                          </p:spTgt>
                                        </p:tgtEl>
                                      </p:cBhvr>
                                    </p:animEffect>
                                  </p:childTnLst>
                                </p:cTn>
                              </p:par>
                            </p:childTnLst>
                          </p:cTn>
                        </p:par>
                        <p:par>
                          <p:cTn id="12" fill="hold">
                            <p:stCondLst>
                              <p:cond delay="4000"/>
                            </p:stCondLst>
                            <p:childTnLst>
                              <p:par>
                                <p:cTn id="13" presetID="8" presetClass="entr" presetSubtype="32" fill="hold" nodeType="afterEffect">
                                  <p:stCondLst>
                                    <p:cond delay="0"/>
                                  </p:stCondLst>
                                  <p:childTnLst>
                                    <p:set>
                                      <p:cBhvr>
                                        <p:cTn id="14" dur="1" fill="hold">
                                          <p:stCondLst>
                                            <p:cond delay="0"/>
                                          </p:stCondLst>
                                        </p:cTn>
                                        <p:tgtEl>
                                          <p:spTgt spid="17409">
                                            <p:txEl>
                                              <p:pRg st="2" end="2"/>
                                            </p:txEl>
                                          </p:spTgt>
                                        </p:tgtEl>
                                        <p:attrNameLst>
                                          <p:attrName>style.visibility</p:attrName>
                                        </p:attrNameLst>
                                      </p:cBhvr>
                                      <p:to>
                                        <p:strVal val="visible"/>
                                      </p:to>
                                    </p:set>
                                    <p:animEffect transition="in" filter="diamond(out)">
                                      <p:cBhvr>
                                        <p:cTn id="15" dur="2000"/>
                                        <p:tgtEl>
                                          <p:spTgt spid="17409">
                                            <p:txEl>
                                              <p:pRg st="2" end="2"/>
                                            </p:txEl>
                                          </p:spTgt>
                                        </p:tgtEl>
                                      </p:cBhvr>
                                    </p:animEffect>
                                  </p:childTnLst>
                                </p:cTn>
                              </p:par>
                            </p:childTnLst>
                          </p:cTn>
                        </p:par>
                        <p:par>
                          <p:cTn id="16" fill="hold">
                            <p:stCondLst>
                              <p:cond delay="6000"/>
                            </p:stCondLst>
                            <p:childTnLst>
                              <p:par>
                                <p:cTn id="17" presetID="8" presetClass="entr" presetSubtype="32" fill="hold" nodeType="afterEffect">
                                  <p:stCondLst>
                                    <p:cond delay="0"/>
                                  </p:stCondLst>
                                  <p:childTnLst>
                                    <p:set>
                                      <p:cBhvr>
                                        <p:cTn id="18" dur="1" fill="hold">
                                          <p:stCondLst>
                                            <p:cond delay="0"/>
                                          </p:stCondLst>
                                        </p:cTn>
                                        <p:tgtEl>
                                          <p:spTgt spid="17409">
                                            <p:txEl>
                                              <p:pRg st="4" end="4"/>
                                            </p:txEl>
                                          </p:spTgt>
                                        </p:tgtEl>
                                        <p:attrNameLst>
                                          <p:attrName>style.visibility</p:attrName>
                                        </p:attrNameLst>
                                      </p:cBhvr>
                                      <p:to>
                                        <p:strVal val="visible"/>
                                      </p:to>
                                    </p:set>
                                    <p:animEffect transition="in" filter="diamond(out)">
                                      <p:cBhvr>
                                        <p:cTn id="19" dur="2000"/>
                                        <p:tgtEl>
                                          <p:spTgt spid="17409">
                                            <p:txEl>
                                              <p:pRg st="4" end="4"/>
                                            </p:txEl>
                                          </p:spTgt>
                                        </p:tgtEl>
                                      </p:cBhvr>
                                    </p:animEffect>
                                  </p:childTnLst>
                                </p:cTn>
                              </p:par>
                            </p:childTnLst>
                          </p:cTn>
                        </p:par>
                        <p:par>
                          <p:cTn id="20" fill="hold">
                            <p:stCondLst>
                              <p:cond delay="8000"/>
                            </p:stCondLst>
                            <p:childTnLst>
                              <p:par>
                                <p:cTn id="21" presetID="5" presetClass="entr" presetSubtype="5" fill="hold" nodeType="afterEffect">
                                  <p:stCondLst>
                                    <p:cond delay="0"/>
                                  </p:stCondLst>
                                  <p:childTnLst>
                                    <p:set>
                                      <p:cBhvr>
                                        <p:cTn id="22" dur="1" fill="hold">
                                          <p:stCondLst>
                                            <p:cond delay="0"/>
                                          </p:stCondLst>
                                        </p:cTn>
                                        <p:tgtEl>
                                          <p:spTgt spid="17409">
                                            <p:txEl>
                                              <p:pRg st="6" end="6"/>
                                            </p:txEl>
                                          </p:spTgt>
                                        </p:tgtEl>
                                        <p:attrNameLst>
                                          <p:attrName>style.visibility</p:attrName>
                                        </p:attrNameLst>
                                      </p:cBhvr>
                                      <p:to>
                                        <p:strVal val="visible"/>
                                      </p:to>
                                    </p:set>
                                    <p:animEffect transition="in" filter="checkerboard(down)">
                                      <p:cBhvr>
                                        <p:cTn id="23" dur="2000"/>
                                        <p:tgtEl>
                                          <p:spTgt spid="17409">
                                            <p:txEl>
                                              <p:pRg st="6" end="6"/>
                                            </p:txEl>
                                          </p:spTgt>
                                        </p:tgtEl>
                                      </p:cBhvr>
                                    </p:animEffect>
                                  </p:childTnLst>
                                </p:cTn>
                              </p:par>
                            </p:childTnLst>
                          </p:cTn>
                        </p:par>
                        <p:par>
                          <p:cTn id="24" fill="hold">
                            <p:stCondLst>
                              <p:cond delay="10000"/>
                            </p:stCondLst>
                            <p:childTnLst>
                              <p:par>
                                <p:cTn id="25" presetID="2" presetClass="entr" presetSubtype="4" fill="hold" nodeType="afterEffect">
                                  <p:stCondLst>
                                    <p:cond delay="0"/>
                                  </p:stCondLst>
                                  <p:childTnLst>
                                    <p:set>
                                      <p:cBhvr>
                                        <p:cTn id="26" dur="1" fill="hold">
                                          <p:stCondLst>
                                            <p:cond delay="0"/>
                                          </p:stCondLst>
                                        </p:cTn>
                                        <p:tgtEl>
                                          <p:spTgt spid="17409">
                                            <p:txEl>
                                              <p:pRg st="7" end="7"/>
                                            </p:txEl>
                                          </p:spTgt>
                                        </p:tgtEl>
                                        <p:attrNameLst>
                                          <p:attrName>style.visibility</p:attrName>
                                        </p:attrNameLst>
                                      </p:cBhvr>
                                      <p:to>
                                        <p:strVal val="visible"/>
                                      </p:to>
                                    </p:set>
                                    <p:anim calcmode="lin" valueType="num">
                                      <p:cBhvr additive="base">
                                        <p:cTn id="27" dur="2000" fill="hold"/>
                                        <p:tgtEl>
                                          <p:spTgt spid="17409">
                                            <p:txEl>
                                              <p:pRg st="7" end="7"/>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7409">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2000"/>
                            </p:stCondLst>
                            <p:childTnLst>
                              <p:par>
                                <p:cTn id="30" presetID="2" presetClass="entr" presetSubtype="3" fill="hold" nodeType="afterEffect">
                                  <p:stCondLst>
                                    <p:cond delay="0"/>
                                  </p:stCondLst>
                                  <p:childTnLst>
                                    <p:set>
                                      <p:cBhvr>
                                        <p:cTn id="31" dur="1" fill="hold">
                                          <p:stCondLst>
                                            <p:cond delay="0"/>
                                          </p:stCondLst>
                                        </p:cTn>
                                        <p:tgtEl>
                                          <p:spTgt spid="17409">
                                            <p:txEl>
                                              <p:pRg st="8" end="8"/>
                                            </p:txEl>
                                          </p:spTgt>
                                        </p:tgtEl>
                                        <p:attrNameLst>
                                          <p:attrName>style.visibility</p:attrName>
                                        </p:attrNameLst>
                                      </p:cBhvr>
                                      <p:to>
                                        <p:strVal val="visible"/>
                                      </p:to>
                                    </p:set>
                                    <p:anim calcmode="lin" valueType="num">
                                      <p:cBhvr additive="base">
                                        <p:cTn id="32" dur="2000" fill="hold"/>
                                        <p:tgtEl>
                                          <p:spTgt spid="17409">
                                            <p:txEl>
                                              <p:pRg st="8" end="8"/>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17409">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28600" y="1676400"/>
          <a:ext cx="8610600" cy="4419515"/>
        </p:xfrm>
        <a:graphic>
          <a:graphicData uri="http://schemas.openxmlformats.org/drawingml/2006/table">
            <a:tbl>
              <a:tblPr/>
              <a:tblGrid>
                <a:gridCol w="830847"/>
                <a:gridCol w="5266048"/>
                <a:gridCol w="2513705"/>
              </a:tblGrid>
              <a:tr h="228600">
                <a:tc>
                  <a:txBody>
                    <a:bodyPr/>
                    <a:lstStyle/>
                    <a:p>
                      <a:pPr marL="0" marR="0" algn="ctr">
                        <a:spcBef>
                          <a:spcPts val="0"/>
                        </a:spcBef>
                        <a:spcAft>
                          <a:spcPts val="0"/>
                        </a:spcAft>
                      </a:pPr>
                      <a:r>
                        <a:rPr lang="en-US" sz="1800" b="1" kern="1200" dirty="0">
                          <a:solidFill>
                            <a:schemeClr val="tx1"/>
                          </a:solidFill>
                          <a:latin typeface="Arial" pitchFamily="34" charset="0"/>
                          <a:ea typeface="Times New Roman"/>
                          <a:cs typeface="Arial" pitchFamily="34" charset="0"/>
                        </a:rPr>
                        <a:t>S.N.</a:t>
                      </a:r>
                    </a:p>
                  </a:txBody>
                  <a:tcPr marL="60373" marR="60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marL="0" marR="0" algn="ctr">
                        <a:spcBef>
                          <a:spcPts val="0"/>
                        </a:spcBef>
                        <a:spcAft>
                          <a:spcPts val="0"/>
                        </a:spcAft>
                      </a:pPr>
                      <a:r>
                        <a:rPr lang="en-US" sz="1800" b="1" kern="1200" dirty="0" smtClean="0">
                          <a:solidFill>
                            <a:schemeClr val="tx1"/>
                          </a:solidFill>
                          <a:latin typeface="Arial" pitchFamily="34" charset="0"/>
                          <a:ea typeface="Times New Roman"/>
                          <a:cs typeface="Arial" pitchFamily="34" charset="0"/>
                        </a:rPr>
                        <a:t>Project</a:t>
                      </a:r>
                      <a:endParaRPr lang="en-US" sz="1800" b="1" kern="1200" dirty="0">
                        <a:solidFill>
                          <a:schemeClr val="tx1"/>
                        </a:solidFill>
                        <a:latin typeface="Arial" pitchFamily="34" charset="0"/>
                        <a:ea typeface="Times New Roman"/>
                        <a:cs typeface="Arial" pitchFamily="34" charset="0"/>
                      </a:endParaRPr>
                    </a:p>
                  </a:txBody>
                  <a:tcPr marL="60373" marR="60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marL="0" marR="0" algn="ctr">
                        <a:spcBef>
                          <a:spcPts val="0"/>
                        </a:spcBef>
                        <a:spcAft>
                          <a:spcPts val="0"/>
                        </a:spcAft>
                        <a:tabLst>
                          <a:tab pos="342900" algn="r"/>
                        </a:tabLst>
                      </a:pPr>
                      <a:r>
                        <a:rPr lang="en-US" sz="1800" b="1" kern="1200" dirty="0">
                          <a:solidFill>
                            <a:schemeClr val="tx1"/>
                          </a:solidFill>
                          <a:latin typeface="Arial" pitchFamily="34" charset="0"/>
                          <a:ea typeface="Times New Roman"/>
                          <a:cs typeface="Arial" pitchFamily="34" charset="0"/>
                        </a:rPr>
                        <a:t>Location</a:t>
                      </a:r>
                    </a:p>
                  </a:txBody>
                  <a:tcPr marL="60373" marR="60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r>
              <a:tr h="1127156">
                <a:tc>
                  <a:txBody>
                    <a:bodyPr/>
                    <a:lstStyle/>
                    <a:p>
                      <a:pPr marL="0" marR="0" algn="ctr">
                        <a:spcBef>
                          <a:spcPts val="0"/>
                        </a:spcBef>
                        <a:spcAft>
                          <a:spcPts val="0"/>
                        </a:spcAft>
                        <a:tabLst>
                          <a:tab pos="342900" algn="r"/>
                        </a:tabLst>
                      </a:pPr>
                      <a:r>
                        <a:rPr lang="en-US" sz="1800" b="1" dirty="0">
                          <a:latin typeface="Arial" pitchFamily="34" charset="0"/>
                          <a:ea typeface="Times New Roman"/>
                          <a:cs typeface="Arial" pitchFamily="34" charset="0"/>
                        </a:rPr>
                        <a:t>1</a:t>
                      </a:r>
                    </a:p>
                  </a:txBody>
                  <a:tcPr marL="60373" marR="6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tabLst>
                          <a:tab pos="342900" algn="r"/>
                        </a:tabLst>
                      </a:pPr>
                      <a:r>
                        <a:rPr lang="en-US" sz="1800" b="1" dirty="0">
                          <a:latin typeface="Arial" pitchFamily="34" charset="0"/>
                          <a:ea typeface="Times New Roman"/>
                          <a:cs typeface="Arial" pitchFamily="34" charset="0"/>
                        </a:rPr>
                        <a:t>Care and Support for HIV infected Women and Children  </a:t>
                      </a:r>
                    </a:p>
                  </a:txBody>
                  <a:tcPr marL="60373" marR="6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tabLst>
                          <a:tab pos="342900" algn="r"/>
                        </a:tabLst>
                      </a:pPr>
                      <a:r>
                        <a:rPr lang="en-US" sz="1800" b="1">
                          <a:latin typeface="Arial" pitchFamily="34" charset="0"/>
                          <a:ea typeface="Times New Roman"/>
                          <a:cs typeface="Arial" pitchFamily="34" charset="0"/>
                        </a:rPr>
                        <a:t>Godavari, Lalitpur</a:t>
                      </a:r>
                    </a:p>
                  </a:txBody>
                  <a:tcPr marL="60373" marR="6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06013">
                <a:tc>
                  <a:txBody>
                    <a:bodyPr/>
                    <a:lstStyle/>
                    <a:p>
                      <a:pPr marL="0" marR="0" algn="ctr">
                        <a:spcBef>
                          <a:spcPts val="0"/>
                        </a:spcBef>
                        <a:spcAft>
                          <a:spcPts val="0"/>
                        </a:spcAft>
                        <a:tabLst>
                          <a:tab pos="342900" algn="r"/>
                        </a:tabLst>
                      </a:pPr>
                      <a:r>
                        <a:rPr lang="en-US" sz="1800" b="1" dirty="0">
                          <a:latin typeface="Arial" pitchFamily="34" charset="0"/>
                          <a:ea typeface="Times New Roman"/>
                          <a:cs typeface="Arial" pitchFamily="34" charset="0"/>
                        </a:rPr>
                        <a:t>2</a:t>
                      </a:r>
                    </a:p>
                  </a:txBody>
                  <a:tcPr marL="60373" marR="6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tabLst>
                          <a:tab pos="342900" algn="r"/>
                        </a:tabLst>
                      </a:pPr>
                      <a:r>
                        <a:rPr lang="en-US" sz="1800" b="1" dirty="0">
                          <a:latin typeface="Arial" pitchFamily="34" charset="0"/>
                          <a:ea typeface="Times New Roman"/>
                          <a:cs typeface="Arial" pitchFamily="34" charset="0"/>
                        </a:rPr>
                        <a:t>Care and Support for HIV infected people</a:t>
                      </a:r>
                    </a:p>
                  </a:txBody>
                  <a:tcPr marL="60373" marR="6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tabLst>
                          <a:tab pos="342900" algn="r"/>
                          <a:tab pos="731520" algn="l"/>
                        </a:tabLst>
                      </a:pPr>
                      <a:r>
                        <a:rPr lang="en-US" sz="1800" b="1" dirty="0">
                          <a:latin typeface="Arial" pitchFamily="34" charset="0"/>
                          <a:ea typeface="Times New Roman"/>
                          <a:cs typeface="Arial" pitchFamily="34" charset="0"/>
                        </a:rPr>
                        <a:t>Birgunj, </a:t>
                      </a:r>
                      <a:r>
                        <a:rPr lang="en-US" sz="1800" b="1" dirty="0" err="1">
                          <a:latin typeface="Arial" pitchFamily="34" charset="0"/>
                          <a:ea typeface="Times New Roman"/>
                          <a:cs typeface="Arial" pitchFamily="34" charset="0"/>
                        </a:rPr>
                        <a:t>Parsa</a:t>
                      </a:r>
                      <a:r>
                        <a:rPr lang="en-US" sz="1800" b="1" dirty="0">
                          <a:latin typeface="Arial" pitchFamily="34" charset="0"/>
                          <a:ea typeface="Times New Roman"/>
                          <a:cs typeface="Arial" pitchFamily="34" charset="0"/>
                        </a:rPr>
                        <a:t> </a:t>
                      </a:r>
                    </a:p>
                  </a:txBody>
                  <a:tcPr marL="60373" marR="6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06013">
                <a:tc>
                  <a:txBody>
                    <a:bodyPr/>
                    <a:lstStyle/>
                    <a:p>
                      <a:pPr marL="0" marR="0" algn="ctr">
                        <a:spcBef>
                          <a:spcPts val="0"/>
                        </a:spcBef>
                        <a:spcAft>
                          <a:spcPts val="0"/>
                        </a:spcAft>
                        <a:tabLst>
                          <a:tab pos="342900" algn="r"/>
                        </a:tabLst>
                      </a:pPr>
                      <a:r>
                        <a:rPr lang="en-US" sz="1800" b="1" dirty="0">
                          <a:latin typeface="Arial" pitchFamily="34" charset="0"/>
                          <a:ea typeface="Times New Roman"/>
                          <a:cs typeface="Arial" pitchFamily="34" charset="0"/>
                        </a:rPr>
                        <a:t>3</a:t>
                      </a:r>
                    </a:p>
                  </a:txBody>
                  <a:tcPr marL="60373" marR="6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tabLst>
                          <a:tab pos="342900" algn="r"/>
                        </a:tabLst>
                      </a:pPr>
                      <a:r>
                        <a:rPr lang="en-US" sz="1800" b="1" dirty="0">
                          <a:latin typeface="Arial" pitchFamily="34" charset="0"/>
                          <a:ea typeface="Times New Roman"/>
                          <a:cs typeface="Arial" pitchFamily="34" charset="0"/>
                        </a:rPr>
                        <a:t>Karuna Education Support</a:t>
                      </a:r>
                    </a:p>
                  </a:txBody>
                  <a:tcPr marL="60373" marR="6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tabLst>
                          <a:tab pos="342900" algn="r"/>
                        </a:tabLst>
                      </a:pPr>
                      <a:r>
                        <a:rPr lang="en-US" sz="1800" b="1">
                          <a:latin typeface="Arial" pitchFamily="34" charset="0"/>
                          <a:ea typeface="Times New Roman"/>
                          <a:cs typeface="Arial" pitchFamily="34" charset="0"/>
                        </a:rPr>
                        <a:t>Nakkhu, Lalitpur</a:t>
                      </a:r>
                    </a:p>
                  </a:txBody>
                  <a:tcPr marL="60373" marR="6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06013">
                <a:tc>
                  <a:txBody>
                    <a:bodyPr/>
                    <a:lstStyle/>
                    <a:p>
                      <a:pPr marL="0" marR="0" algn="ctr">
                        <a:spcBef>
                          <a:spcPts val="0"/>
                        </a:spcBef>
                        <a:spcAft>
                          <a:spcPts val="0"/>
                        </a:spcAft>
                        <a:tabLst>
                          <a:tab pos="342900" algn="r"/>
                        </a:tabLst>
                      </a:pPr>
                      <a:r>
                        <a:rPr lang="en-US" sz="1800" b="1" dirty="0">
                          <a:latin typeface="Arial" pitchFamily="34" charset="0"/>
                          <a:ea typeface="Times New Roman"/>
                          <a:cs typeface="Arial" pitchFamily="34" charset="0"/>
                        </a:rPr>
                        <a:t>4</a:t>
                      </a:r>
                    </a:p>
                  </a:txBody>
                  <a:tcPr marL="60373" marR="6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tabLst>
                          <a:tab pos="342900" algn="r"/>
                        </a:tabLst>
                      </a:pPr>
                      <a:r>
                        <a:rPr lang="en-US" sz="1800" b="1" dirty="0">
                          <a:latin typeface="Arial" pitchFamily="34" charset="0"/>
                          <a:ea typeface="Times New Roman"/>
                          <a:cs typeface="Arial" pitchFamily="34" charset="0"/>
                        </a:rPr>
                        <a:t>Karuna </a:t>
                      </a:r>
                      <a:r>
                        <a:rPr lang="en-US" sz="1800" b="1" dirty="0" err="1">
                          <a:latin typeface="Arial" pitchFamily="34" charset="0"/>
                          <a:ea typeface="Times New Roman"/>
                          <a:cs typeface="Arial" pitchFamily="34" charset="0"/>
                        </a:rPr>
                        <a:t>Kinderhaus</a:t>
                      </a:r>
                      <a:r>
                        <a:rPr lang="en-US" sz="1800" b="1" dirty="0">
                          <a:latin typeface="Arial" pitchFamily="34" charset="0"/>
                          <a:ea typeface="Times New Roman"/>
                          <a:cs typeface="Arial" pitchFamily="34" charset="0"/>
                        </a:rPr>
                        <a:t> (Hostel for marginalized and disadvantaged girls)</a:t>
                      </a:r>
                    </a:p>
                  </a:txBody>
                  <a:tcPr marL="60373" marR="6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tabLst>
                          <a:tab pos="342900" algn="r"/>
                        </a:tabLst>
                      </a:pPr>
                      <a:r>
                        <a:rPr lang="en-US" sz="1800" b="1" dirty="0">
                          <a:latin typeface="Arial" pitchFamily="34" charset="0"/>
                          <a:ea typeface="Times New Roman"/>
                          <a:cs typeface="Arial" pitchFamily="34" charset="0"/>
                        </a:rPr>
                        <a:t>Godavari, </a:t>
                      </a:r>
                      <a:r>
                        <a:rPr lang="en-US" sz="1800" b="1" dirty="0" err="1">
                          <a:latin typeface="Arial" pitchFamily="34" charset="0"/>
                          <a:ea typeface="Times New Roman"/>
                          <a:cs typeface="Arial" pitchFamily="34" charset="0"/>
                        </a:rPr>
                        <a:t>Lalitpur</a:t>
                      </a:r>
                      <a:endParaRPr lang="en-US" sz="1800" b="1" dirty="0">
                        <a:latin typeface="Arial" pitchFamily="34" charset="0"/>
                        <a:ea typeface="Times New Roman"/>
                        <a:cs typeface="Arial" pitchFamily="34" charset="0"/>
                      </a:endParaRPr>
                    </a:p>
                  </a:txBody>
                  <a:tcPr marL="60373" marR="6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9" name="Text Box 2"/>
          <p:cNvSpPr txBox="1">
            <a:spLocks noChangeArrowheads="1"/>
          </p:cNvSpPr>
          <p:nvPr/>
        </p:nvSpPr>
        <p:spPr bwMode="auto">
          <a:xfrm>
            <a:off x="228600" y="762000"/>
            <a:ext cx="8610600" cy="685800"/>
          </a:xfrm>
          <a:prstGeom prst="rect">
            <a:avLst/>
          </a:prstGeom>
          <a:gradFill rotWithShape="0">
            <a:gsLst>
              <a:gs pos="0">
                <a:srgbClr val="FFFFFF"/>
              </a:gs>
              <a:gs pos="100000">
                <a:srgbClr val="B6DDE8"/>
              </a:gs>
            </a:gsLst>
            <a:lin ang="5400000" scaled="1"/>
          </a:gradFill>
          <a:ln w="12700">
            <a:noFill/>
            <a:miter lim="800000"/>
            <a:headEnd/>
            <a:tailEnd/>
          </a:ln>
          <a:effectLst>
            <a:innerShdw blurRad="63500" dist="50800" dir="5400000">
              <a:prstClr val="black">
                <a:alpha val="50000"/>
              </a:prstClr>
            </a:innerShdw>
          </a:effectLst>
        </p:spPr>
        <p:txBody>
          <a:bodyPr vert="horz" wrap="square" lIns="0" tIns="0" rIns="0" bIns="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5000" b="0" i="0" u="none" strike="noStrike" cap="none" normalizeH="0" baseline="0" dirty="0" smtClean="0">
                <a:ln>
                  <a:noFill/>
                </a:ln>
                <a:solidFill>
                  <a:srgbClr val="808080"/>
                </a:solidFill>
                <a:effectLst/>
                <a:latin typeface="Times New Roman" pitchFamily="18" charset="0"/>
              </a:rPr>
              <a:t>P</a:t>
            </a:r>
            <a:r>
              <a:rPr kumimoji="0" lang="en-US" sz="3600" b="1" i="0" u="none" strike="noStrike" cap="none" normalizeH="0" baseline="0" dirty="0" smtClean="0">
                <a:ln>
                  <a:noFill/>
                </a:ln>
                <a:solidFill>
                  <a:srgbClr val="3003D3"/>
                </a:solidFill>
                <a:effectLst/>
                <a:latin typeface="Times New Roman" pitchFamily="18" charset="0"/>
              </a:rPr>
              <a:t>rojects</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304800"/>
            <a:ext cx="8686800" cy="106680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3200" b="1" dirty="0" smtClean="0">
                <a:latin typeface="Arial" pitchFamily="34" charset="0"/>
                <a:ea typeface="Times New Roman"/>
                <a:cs typeface="Arial" pitchFamily="34" charset="0"/>
              </a:rPr>
              <a:t>Care and Support for HIV infected Women and Children, Godavari</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304800" y="1676400"/>
            <a:ext cx="8610600" cy="1477328"/>
          </a:xfrm>
          <a:prstGeom prst="rect">
            <a:avLst/>
          </a:prstGeom>
        </p:spPr>
        <p:txBody>
          <a:bodyPr wrap="square">
            <a:spAutoFit/>
          </a:bodyPr>
          <a:lstStyle/>
          <a:p>
            <a:pPr algn="just"/>
            <a:r>
              <a:rPr lang="en-US" b="1" dirty="0">
                <a:latin typeface="Arial" pitchFamily="34" charset="0"/>
                <a:cs typeface="Arial" pitchFamily="34" charset="0"/>
              </a:rPr>
              <a:t>Nepal </a:t>
            </a:r>
            <a:r>
              <a:rPr lang="en-US" b="1" dirty="0" err="1">
                <a:latin typeface="Arial" pitchFamily="34" charset="0"/>
                <a:cs typeface="Arial" pitchFamily="34" charset="0"/>
              </a:rPr>
              <a:t>Aradhana</a:t>
            </a:r>
            <a:r>
              <a:rPr lang="en-US" b="1" dirty="0">
                <a:latin typeface="Arial" pitchFamily="34" charset="0"/>
                <a:cs typeface="Arial" pitchFamily="34" charset="0"/>
              </a:rPr>
              <a:t> </a:t>
            </a:r>
            <a:r>
              <a:rPr lang="en-US" b="1" dirty="0" err="1">
                <a:latin typeface="Arial" pitchFamily="34" charset="0"/>
                <a:cs typeface="Arial" pitchFamily="34" charset="0"/>
              </a:rPr>
              <a:t>Samaj</a:t>
            </a:r>
            <a:r>
              <a:rPr lang="en-US" b="1" dirty="0">
                <a:latin typeface="Arial" pitchFamily="34" charset="0"/>
                <a:cs typeface="Arial" pitchFamily="34" charset="0"/>
              </a:rPr>
              <a:t>, in partnership with </a:t>
            </a:r>
            <a:r>
              <a:rPr lang="en-US" b="1" dirty="0" err="1">
                <a:latin typeface="Arial" pitchFamily="34" charset="0"/>
                <a:cs typeface="Arial" pitchFamily="34" charset="0"/>
              </a:rPr>
              <a:t>Kindermissionswerk</a:t>
            </a:r>
            <a:r>
              <a:rPr lang="en-US" b="1" dirty="0">
                <a:latin typeface="Arial" pitchFamily="34" charset="0"/>
                <a:cs typeface="Arial" pitchFamily="34" charset="0"/>
              </a:rPr>
              <a:t> Germany, has been providing rehabilitation with treatment, education, and skill training services to those HIV infected women and children from different corners of Nepal who are forced to leave home by family members and society and living at bay without a proper support mechanism.</a:t>
            </a:r>
          </a:p>
        </p:txBody>
      </p:sp>
      <p:sp>
        <p:nvSpPr>
          <p:cNvPr id="19457" name="Rectangle 1"/>
          <p:cNvSpPr>
            <a:spLocks noChangeArrowheads="1"/>
          </p:cNvSpPr>
          <p:nvPr/>
        </p:nvSpPr>
        <p:spPr bwMode="auto">
          <a:xfrm>
            <a:off x="304800" y="3352800"/>
            <a:ext cx="8534400" cy="2793072"/>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Times New Roman" pitchFamily="18" charset="0"/>
              </a:rPr>
              <a:t>Project objectives: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1" i="0" u="none" strike="noStrike" cap="none" normalizeH="0" baseline="0" dirty="0" smtClean="0">
              <a:ln>
                <a:noFill/>
              </a:ln>
              <a:solidFill>
                <a:schemeClr val="tx1"/>
              </a:solidFill>
              <a:effectLst/>
              <a:latin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Providing shelter, food and medical treatment to HIV infected women and children.</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Empowering HIV infected women through skill trainings and employment opportunity.</a:t>
            </a: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Providing education opportunity to infected children.</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19457">
                                            <p:txEl>
                                              <p:pRg st="0" end="0"/>
                                            </p:txEl>
                                          </p:spTgt>
                                        </p:tgtEl>
                                        <p:attrNameLst>
                                          <p:attrName>style.visibility</p:attrName>
                                        </p:attrNameLst>
                                      </p:cBhvr>
                                      <p:to>
                                        <p:strVal val="visible"/>
                                      </p:to>
                                    </p:set>
                                    <p:animEffect transition="in" filter="box(in)">
                                      <p:cBhvr>
                                        <p:cTn id="15" dur="2000"/>
                                        <p:tgtEl>
                                          <p:spTgt spid="19457">
                                            <p:txEl>
                                              <p:pRg st="0" end="0"/>
                                            </p:txEl>
                                          </p:spTgt>
                                        </p:tgtEl>
                                      </p:cBhvr>
                                    </p:animEffect>
                                  </p:childTnLst>
                                </p:cTn>
                              </p:par>
                            </p:childTnLst>
                          </p:cTn>
                        </p:par>
                        <p:par>
                          <p:cTn id="16" fill="hold">
                            <p:stCondLst>
                              <p:cond delay="6000"/>
                            </p:stCondLst>
                            <p:childTnLst>
                              <p:par>
                                <p:cTn id="17" presetID="2" presetClass="entr" presetSubtype="4" fill="hold" nodeType="afterEffect">
                                  <p:stCondLst>
                                    <p:cond delay="0"/>
                                  </p:stCondLst>
                                  <p:childTnLst>
                                    <p:set>
                                      <p:cBhvr>
                                        <p:cTn id="18" dur="1" fill="hold">
                                          <p:stCondLst>
                                            <p:cond delay="0"/>
                                          </p:stCondLst>
                                        </p:cTn>
                                        <p:tgtEl>
                                          <p:spTgt spid="19457">
                                            <p:txEl>
                                              <p:pRg st="2" end="2"/>
                                            </p:txEl>
                                          </p:spTgt>
                                        </p:tgtEl>
                                        <p:attrNameLst>
                                          <p:attrName>style.visibility</p:attrName>
                                        </p:attrNameLst>
                                      </p:cBhvr>
                                      <p:to>
                                        <p:strVal val="visible"/>
                                      </p:to>
                                    </p:set>
                                    <p:anim calcmode="lin" valueType="num">
                                      <p:cBhvr additive="base">
                                        <p:cTn id="19" dur="3000" fill="hold"/>
                                        <p:tgtEl>
                                          <p:spTgt spid="19457">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19457">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9000"/>
                            </p:stCondLst>
                            <p:childTnLst>
                              <p:par>
                                <p:cTn id="22" presetID="2" presetClass="entr" presetSubtype="6" fill="hold" nodeType="afterEffect">
                                  <p:stCondLst>
                                    <p:cond delay="0"/>
                                  </p:stCondLst>
                                  <p:childTnLst>
                                    <p:set>
                                      <p:cBhvr>
                                        <p:cTn id="23" dur="1" fill="hold">
                                          <p:stCondLst>
                                            <p:cond delay="0"/>
                                          </p:stCondLst>
                                        </p:cTn>
                                        <p:tgtEl>
                                          <p:spTgt spid="19457">
                                            <p:txEl>
                                              <p:pRg st="3" end="3"/>
                                            </p:txEl>
                                          </p:spTgt>
                                        </p:tgtEl>
                                        <p:attrNameLst>
                                          <p:attrName>style.visibility</p:attrName>
                                        </p:attrNameLst>
                                      </p:cBhvr>
                                      <p:to>
                                        <p:strVal val="visible"/>
                                      </p:to>
                                    </p:set>
                                    <p:anim calcmode="lin" valueType="num">
                                      <p:cBhvr additive="base">
                                        <p:cTn id="24" dur="2000" fill="hold"/>
                                        <p:tgtEl>
                                          <p:spTgt spid="19457">
                                            <p:txEl>
                                              <p:pRg st="3" end="3"/>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19457">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1000"/>
                            </p:stCondLst>
                            <p:childTnLst>
                              <p:par>
                                <p:cTn id="27" presetID="8" presetClass="entr" presetSubtype="16" fill="hold" nodeType="afterEffect">
                                  <p:stCondLst>
                                    <p:cond delay="0"/>
                                  </p:stCondLst>
                                  <p:childTnLst>
                                    <p:set>
                                      <p:cBhvr>
                                        <p:cTn id="28" dur="1" fill="hold">
                                          <p:stCondLst>
                                            <p:cond delay="0"/>
                                          </p:stCondLst>
                                        </p:cTn>
                                        <p:tgtEl>
                                          <p:spTgt spid="19457">
                                            <p:txEl>
                                              <p:pRg st="4" end="4"/>
                                            </p:txEl>
                                          </p:spTgt>
                                        </p:tgtEl>
                                        <p:attrNameLst>
                                          <p:attrName>style.visibility</p:attrName>
                                        </p:attrNameLst>
                                      </p:cBhvr>
                                      <p:to>
                                        <p:strVal val="visible"/>
                                      </p:to>
                                    </p:set>
                                    <p:animEffect transition="in" filter="diamond(in)">
                                      <p:cBhvr>
                                        <p:cTn id="29" dur="2000"/>
                                        <p:tgtEl>
                                          <p:spTgt spid="194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1371600"/>
            <a:ext cx="8153400" cy="4193456"/>
          </a:xfrm>
          <a:prstGeom prst="rect">
            <a:avLst/>
          </a:prstGeom>
          <a:solidFill>
            <a:schemeClr val="accent1">
              <a:lumMod val="20000"/>
              <a:lumOff val="80000"/>
            </a:schemeClr>
          </a:solid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1" u="none" strike="noStrike" cap="none" normalizeH="0" baseline="0" dirty="0" smtClean="0">
              <a:ln>
                <a:noFill/>
              </a:ln>
              <a:solidFill>
                <a:srgbClr val="0070C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Times New Roman" pitchFamily="18" charset="0"/>
              </a:rPr>
              <a:t>Project Activities: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Running rehab centre to provide shelter and food to in-housed clients.</a:t>
            </a:r>
          </a:p>
          <a:p>
            <a:pPr marL="280988" marR="0" lvl="0" indent="-280988" algn="l" defTabSz="914400" rtl="0" eaLnBrk="0" fontAlgn="base" latinLnBrk="0" hangingPunct="0">
              <a:lnSpc>
                <a:spcPct val="150000"/>
              </a:lnSpc>
              <a:spcBef>
                <a:spcPct val="0"/>
              </a:spcBef>
              <a:spcAft>
                <a:spcPct val="0"/>
              </a:spcAft>
              <a:buClrTx/>
              <a:buSzTx/>
              <a:tabLst/>
            </a:pPr>
            <a:endParaRPr kumimoji="0" lang="en-US" sz="1100" b="1" i="0" u="none" strike="noStrike" cap="none" normalizeH="0" baseline="0" dirty="0" smtClean="0">
              <a:ln>
                <a:noFill/>
              </a:ln>
              <a:solidFill>
                <a:schemeClr val="tx1"/>
              </a:solidFill>
              <a:effectLst/>
              <a:latin typeface="Arial" pitchFamily="34" charset="0"/>
              <a:ea typeface="Times New Roman" pitchFamily="18"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Treatment and other essential medical services.</a:t>
            </a:r>
          </a:p>
          <a:p>
            <a:pPr marL="280988" marR="0" lvl="0" indent="-280988" algn="l" defTabSz="914400" rtl="0" eaLnBrk="0" fontAlgn="base" latinLnBrk="0" hangingPunct="0">
              <a:lnSpc>
                <a:spcPct val="150000"/>
              </a:lnSpc>
              <a:spcBef>
                <a:spcPct val="0"/>
              </a:spcBef>
              <a:spcAft>
                <a:spcPct val="0"/>
              </a:spcAft>
              <a:buClrTx/>
              <a:buSzTx/>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Education support to in-housed infected children.</a:t>
            </a:r>
          </a:p>
          <a:p>
            <a:pPr marL="280988" marR="0" lvl="0" indent="-280988" algn="l" defTabSz="914400" rtl="0" eaLnBrk="0" fontAlgn="base" latinLnBrk="0" hangingPunct="0">
              <a:lnSpc>
                <a:spcPct val="150000"/>
              </a:lnSpc>
              <a:spcBef>
                <a:spcPct val="0"/>
              </a:spcBef>
              <a:spcAft>
                <a:spcPct val="0"/>
              </a:spcAft>
              <a:buClrTx/>
              <a:buSzTx/>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Income generating activities.</a:t>
            </a:r>
          </a:p>
          <a:p>
            <a:pPr marL="280988" marR="0" lvl="0" indent="-280988" algn="l" defTabSz="914400" rtl="0" eaLnBrk="0" fontAlgn="base" latinLnBrk="0" hangingPunct="0">
              <a:lnSpc>
                <a:spcPct val="150000"/>
              </a:lnSpc>
              <a:spcBef>
                <a:spcPct val="0"/>
              </a:spcBef>
              <a:spcAft>
                <a:spcPct val="0"/>
              </a:spcAft>
              <a:buClrTx/>
              <a:buSzTx/>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280988" marR="0" lvl="0" indent="-280988" algn="l" defTabSz="914400" rtl="0" eaLnBrk="0" fontAlgn="base" latinLnBrk="0" hangingPunct="0">
              <a:lnSpc>
                <a:spcPct val="150000"/>
              </a:lnSpc>
              <a:spcBef>
                <a:spcPct val="0"/>
              </a:spcBef>
              <a:spcAft>
                <a:spcPct val="0"/>
              </a:spcAft>
              <a:buClrTx/>
              <a:buSzTx/>
              <a:buFontTx/>
              <a:buChar char="•"/>
              <a:tabLst/>
            </a:pPr>
            <a:r>
              <a:rPr lang="en-US" b="1" dirty="0" smtClean="0">
                <a:latin typeface="Arial" pitchFamily="34" charset="0"/>
              </a:rPr>
              <a:t>Skill training.</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Text Box 2"/>
          <p:cNvSpPr txBox="1">
            <a:spLocks noChangeArrowheads="1"/>
          </p:cNvSpPr>
          <p:nvPr/>
        </p:nvSpPr>
        <p:spPr bwMode="auto">
          <a:xfrm>
            <a:off x="0" y="0"/>
            <a:ext cx="8153400" cy="137160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Care and Support for HIV infected Women and Children, Godavari ………………</a:t>
            </a:r>
            <a:endParaRPr kumimoji="0" lang="en-US" sz="14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0" y="5410200"/>
            <a:ext cx="8153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2000"/>
                                        <p:tgtEl>
                                          <p:spTgt spid="5"/>
                                        </p:tgtEl>
                                      </p:cBhvr>
                                    </p:animEffect>
                                  </p:childTnLst>
                                </p:cTn>
                              </p:par>
                            </p:childTnLst>
                          </p:cTn>
                        </p:par>
                        <p:par>
                          <p:cTn id="8" fill="hold">
                            <p:stCondLst>
                              <p:cond delay="2000"/>
                            </p:stCondLst>
                            <p:childTnLst>
                              <p:par>
                                <p:cTn id="9" presetID="5" presetClass="entr" presetSubtype="5" fill="hold" grpId="0" nodeType="afterEffect">
                                  <p:stCondLst>
                                    <p:cond delay="0"/>
                                  </p:stCondLst>
                                  <p:childTnLst>
                                    <p:set>
                                      <p:cBhvr>
                                        <p:cTn id="10" dur="1" fill="hold">
                                          <p:stCondLst>
                                            <p:cond delay="0"/>
                                          </p:stCondLst>
                                        </p:cTn>
                                        <p:tgtEl>
                                          <p:spTgt spid="20481"/>
                                        </p:tgtEl>
                                        <p:attrNameLst>
                                          <p:attrName>style.visibility</p:attrName>
                                        </p:attrNameLst>
                                      </p:cBhvr>
                                      <p:to>
                                        <p:strVal val="visible"/>
                                      </p:to>
                                    </p:set>
                                    <p:animEffect transition="in" filter="checkerboard(down)">
                                      <p:cBhvr>
                                        <p:cTn id="11" dur="20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28600" y="1324908"/>
            <a:ext cx="8458200" cy="49628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70C0"/>
                </a:solidFill>
                <a:effectLst/>
                <a:latin typeface="Arial" pitchFamily="34" charset="0"/>
                <a:ea typeface="Calibri" pitchFamily="34" charset="0"/>
                <a:cs typeface="Arial" pitchFamily="34" charset="0"/>
              </a:rPr>
              <a:t>Achievements</a:t>
            </a:r>
            <a:r>
              <a:rPr kumimoji="0" lang="en-US" sz="2000" b="1" i="1" u="none" strike="noStrike" cap="none" normalizeH="0" baseline="0" dirty="0" smtClean="0">
                <a:ln>
                  <a:noFill/>
                </a:ln>
                <a:solidFill>
                  <a:srgbClr val="000000"/>
                </a:solidFill>
                <a:effectLst/>
                <a:latin typeface="Arial" pitchFamily="34" charset="0"/>
                <a:ea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rgbClr val="000000"/>
                </a:solidFill>
                <a:effectLst/>
                <a:latin typeface="Arial" pitchFamily="34" charset="0"/>
                <a:ea typeface="Calibri" pitchFamily="34" charset="0"/>
                <a:cs typeface="Arial" pitchFamily="34" charset="0"/>
              </a:rPr>
              <a:t>28 (6 women and 22 children) in-housed clients received living support, treatment, nursing care.</a:t>
            </a:r>
          </a:p>
          <a:p>
            <a:pPr marL="339725" marR="0" lvl="0" indent="-339725" algn="l" defTabSz="914400" rtl="0" eaLnBrk="0" fontAlgn="base" latinLnBrk="0" hangingPunct="0">
              <a:lnSpc>
                <a:spcPct val="150000"/>
              </a:lnSpc>
              <a:spcBef>
                <a:spcPct val="0"/>
              </a:spcBef>
              <a:spcAft>
                <a:spcPct val="0"/>
              </a:spcAft>
              <a:buClrTx/>
              <a:buSzTx/>
              <a:buFontTx/>
              <a:buChar char="•"/>
              <a:tabLst/>
            </a:pPr>
            <a:r>
              <a:rPr lang="en-US" b="1" dirty="0" smtClean="0">
                <a:solidFill>
                  <a:srgbClr val="000000"/>
                </a:solidFill>
                <a:latin typeface="Arial" pitchFamily="34" charset="0"/>
                <a:cs typeface="Arial" pitchFamily="34" charset="0"/>
              </a:rPr>
              <a:t>20 children received education support.</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rgbClr val="000000"/>
                </a:solidFill>
                <a:effectLst/>
                <a:latin typeface="Arial" pitchFamily="34" charset="0"/>
                <a:ea typeface="Calibri" pitchFamily="34" charset="0"/>
                <a:cs typeface="Arial" pitchFamily="34" charset="0"/>
              </a:rPr>
              <a:t>All 6 in-housed women engaged in income generating activities and skill training.</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rgbClr val="000000"/>
                </a:solidFill>
                <a:effectLst/>
                <a:latin typeface="Arial" pitchFamily="34" charset="0"/>
                <a:ea typeface="Calibri" pitchFamily="34" charset="0"/>
                <a:cs typeface="Arial" pitchFamily="34" charset="0"/>
              </a:rPr>
              <a:t>All inmates received awareness on different psycho-social aspects to strengthen morale.</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rgbClr val="000000"/>
                </a:solidFill>
                <a:effectLst/>
                <a:latin typeface="Arial" pitchFamily="34" charset="0"/>
                <a:ea typeface="Calibri" pitchFamily="34" charset="0"/>
                <a:cs typeface="Arial" pitchFamily="34" charset="0"/>
              </a:rPr>
              <a:t>1 of inmates joined another NGO with a determination of serving HIV infected people.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rgbClr val="000000"/>
                </a:solidFill>
                <a:effectLst/>
                <a:latin typeface="Arial" pitchFamily="34" charset="0"/>
                <a:ea typeface="Calibri" pitchFamily="34" charset="0"/>
                <a:cs typeface="Arial" pitchFamily="34" charset="0"/>
              </a:rPr>
              <a:t>100% class promotion by in-housed children.</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ext Box 2"/>
          <p:cNvSpPr txBox="1">
            <a:spLocks noChangeArrowheads="1"/>
          </p:cNvSpPr>
          <p:nvPr/>
        </p:nvSpPr>
        <p:spPr bwMode="auto">
          <a:xfrm>
            <a:off x="228600" y="113076"/>
            <a:ext cx="8686800" cy="1066800"/>
          </a:xfrm>
          <a:prstGeom prst="rect">
            <a:avLst/>
          </a:prstGeom>
          <a:gradFill rotWithShape="0">
            <a:gsLst>
              <a:gs pos="0">
                <a:srgbClr val="FFFFFF"/>
              </a:gs>
              <a:gs pos="100000">
                <a:srgbClr val="B6DDE8"/>
              </a:gs>
            </a:gsLst>
            <a:lin ang="5400000" scaled="1"/>
          </a:gradFill>
          <a:ln w="12700">
            <a:noFill/>
            <a:miter lim="800000"/>
            <a:headEnd/>
            <a:tailEnd/>
          </a:ln>
          <a:effectLst>
            <a:outerShdw dist="28398" dir="3806097" algn="ctr" rotWithShape="0">
              <a:srgbClr val="205867">
                <a:alpha val="50000"/>
              </a:srgbClr>
            </a:outerShdw>
          </a:effectLst>
        </p:spPr>
        <p:txBody>
          <a:bodyPr vert="horz" wrap="square" lIns="0" tIns="0" rIns="0" bIns="0" numCol="1" anchor="ctr" anchorCtr="0" compatLnSpc="1">
            <a:prstTxWarp prst="textNoShape">
              <a:avLst/>
            </a:prstTxWarp>
          </a:bodyPr>
          <a:lstStyle/>
          <a:p>
            <a:pPr marL="117475" lvl="0" fontAlgn="base">
              <a:spcBef>
                <a:spcPct val="0"/>
              </a:spcBef>
              <a:spcAft>
                <a:spcPts val="1000"/>
              </a:spcAft>
            </a:pPr>
            <a:r>
              <a:rPr lang="en-US" sz="2400" b="1" dirty="0" smtClean="0">
                <a:latin typeface="Arial" pitchFamily="34" charset="0"/>
                <a:ea typeface="Times New Roman"/>
                <a:cs typeface="Arial" pitchFamily="34" charset="0"/>
              </a:rPr>
              <a:t>Care and Support for HIV infected Women and Children, Godavari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anim calcmode="lin" valueType="num">
                                      <p:cBhvr additive="base">
                                        <p:cTn id="11" dur="30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12" dur="30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2" fill="hold" grpId="0" nodeType="afterEffect">
                                  <p:stCondLst>
                                    <p:cond delay="0"/>
                                  </p:stCondLst>
                                  <p:childTnLst>
                                    <p:set>
                                      <p:cBhvr>
                                        <p:cTn id="15" dur="1" fill="hold">
                                          <p:stCondLst>
                                            <p:cond delay="0"/>
                                          </p:stCondLst>
                                        </p:cTn>
                                        <p:tgtEl>
                                          <p:spTgt spid="21507">
                                            <p:txEl>
                                              <p:pRg st="2" end="2"/>
                                            </p:txEl>
                                          </p:spTgt>
                                        </p:tgtEl>
                                        <p:attrNameLst>
                                          <p:attrName>style.visibility</p:attrName>
                                        </p:attrNameLst>
                                      </p:cBhvr>
                                      <p:to>
                                        <p:strVal val="visible"/>
                                      </p:to>
                                    </p:set>
                                    <p:anim calcmode="lin" valueType="num">
                                      <p:cBhvr additive="base">
                                        <p:cTn id="16" dur="5000" fill="hold"/>
                                        <p:tgtEl>
                                          <p:spTgt spid="21507">
                                            <p:txEl>
                                              <p:pRg st="2" end="2"/>
                                            </p:txEl>
                                          </p:spTgt>
                                        </p:tgtEl>
                                        <p:attrNameLst>
                                          <p:attrName>ppt_x</p:attrName>
                                        </p:attrNameLst>
                                      </p:cBhvr>
                                      <p:tavLst>
                                        <p:tav tm="0">
                                          <p:val>
                                            <p:strVal val="1+#ppt_w/2"/>
                                          </p:val>
                                        </p:tav>
                                        <p:tav tm="100000">
                                          <p:val>
                                            <p:strVal val="#ppt_x"/>
                                          </p:val>
                                        </p:tav>
                                      </p:tavLst>
                                    </p:anim>
                                    <p:anim calcmode="lin" valueType="num">
                                      <p:cBhvr additive="base">
                                        <p:cTn id="17" dur="50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8000"/>
                            </p:stCondLst>
                            <p:childTnLst>
                              <p:par>
                                <p:cTn id="19" presetID="2" presetClass="entr" presetSubtype="12" fill="hold" grpId="0" nodeType="after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additive="base">
                                        <p:cTn id="21" dur="30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2" dur="30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1000"/>
                            </p:stCondLst>
                            <p:childTnLst>
                              <p:par>
                                <p:cTn id="24" presetID="2" presetClass="entr" presetSubtype="4" fill="hold" grpId="0" nodeType="afterEffect">
                                  <p:stCondLst>
                                    <p:cond delay="0"/>
                                  </p:stCondLst>
                                  <p:childTnLst>
                                    <p:set>
                                      <p:cBhvr>
                                        <p:cTn id="25" dur="1" fill="hold">
                                          <p:stCondLst>
                                            <p:cond delay="0"/>
                                          </p:stCondLst>
                                        </p:cTn>
                                        <p:tgtEl>
                                          <p:spTgt spid="21507">
                                            <p:txEl>
                                              <p:pRg st="4" end="4"/>
                                            </p:txEl>
                                          </p:spTgt>
                                        </p:tgtEl>
                                        <p:attrNameLst>
                                          <p:attrName>style.visibility</p:attrName>
                                        </p:attrNameLst>
                                      </p:cBhvr>
                                      <p:to>
                                        <p:strVal val="visible"/>
                                      </p:to>
                                    </p:set>
                                    <p:anim calcmode="lin" valueType="num">
                                      <p:cBhvr additive="base">
                                        <p:cTn id="26" dur="3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4000"/>
                            </p:stCondLst>
                            <p:childTnLst>
                              <p:par>
                                <p:cTn id="29" presetID="2" presetClass="entr" presetSubtype="12" fill="hold" grpId="0" nodeType="afterEffect">
                                  <p:stCondLst>
                                    <p:cond delay="0"/>
                                  </p:stCondLst>
                                  <p:childTnLst>
                                    <p:set>
                                      <p:cBhvr>
                                        <p:cTn id="30" dur="1" fill="hold">
                                          <p:stCondLst>
                                            <p:cond delay="0"/>
                                          </p:stCondLst>
                                        </p:cTn>
                                        <p:tgtEl>
                                          <p:spTgt spid="21507">
                                            <p:txEl>
                                              <p:pRg st="5" end="5"/>
                                            </p:txEl>
                                          </p:spTgt>
                                        </p:tgtEl>
                                        <p:attrNameLst>
                                          <p:attrName>style.visibility</p:attrName>
                                        </p:attrNameLst>
                                      </p:cBhvr>
                                      <p:to>
                                        <p:strVal val="visible"/>
                                      </p:to>
                                    </p:set>
                                    <p:anim calcmode="lin" valueType="num">
                                      <p:cBhvr additive="base">
                                        <p:cTn id="31" dur="30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32" dur="30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7000"/>
                            </p:stCondLst>
                            <p:childTnLst>
                              <p:par>
                                <p:cTn id="34" presetID="2" presetClass="entr" presetSubtype="9" fill="hold" grpId="0" nodeType="afterEffect">
                                  <p:stCondLst>
                                    <p:cond delay="0"/>
                                  </p:stCondLst>
                                  <p:childTnLst>
                                    <p:set>
                                      <p:cBhvr>
                                        <p:cTn id="35" dur="1" fill="hold">
                                          <p:stCondLst>
                                            <p:cond delay="0"/>
                                          </p:stCondLst>
                                        </p:cTn>
                                        <p:tgtEl>
                                          <p:spTgt spid="21507">
                                            <p:txEl>
                                              <p:pRg st="6" end="6"/>
                                            </p:txEl>
                                          </p:spTgt>
                                        </p:tgtEl>
                                        <p:attrNameLst>
                                          <p:attrName>style.visibility</p:attrName>
                                        </p:attrNameLst>
                                      </p:cBhvr>
                                      <p:to>
                                        <p:strVal val="visible"/>
                                      </p:to>
                                    </p:set>
                                    <p:anim calcmode="lin" valueType="num">
                                      <p:cBhvr additive="base">
                                        <p:cTn id="36" dur="3000" fill="hold"/>
                                        <p:tgtEl>
                                          <p:spTgt spid="21507">
                                            <p:txEl>
                                              <p:pRg st="6" end="6"/>
                                            </p:txEl>
                                          </p:spTgt>
                                        </p:tgtEl>
                                        <p:attrNameLst>
                                          <p:attrName>ppt_x</p:attrName>
                                        </p:attrNameLst>
                                      </p:cBhvr>
                                      <p:tavLst>
                                        <p:tav tm="0">
                                          <p:val>
                                            <p:strVal val="0-#ppt_w/2"/>
                                          </p:val>
                                        </p:tav>
                                        <p:tav tm="100000">
                                          <p:val>
                                            <p:strVal val="#ppt_x"/>
                                          </p:val>
                                        </p:tav>
                                      </p:tavLst>
                                    </p:anim>
                                    <p:anim calcmode="lin" valueType="num">
                                      <p:cBhvr additive="base">
                                        <p:cTn id="37" dur="3000" fill="hold"/>
                                        <p:tgtEl>
                                          <p:spTgt spid="21507">
                                            <p:txEl>
                                              <p:pRg st="6" end="6"/>
                                            </p:txEl>
                                          </p:spTgt>
                                        </p:tgtEl>
                                        <p:attrNameLst>
                                          <p:attrName>ppt_y</p:attrName>
                                        </p:attrNameLst>
                                      </p:cBhvr>
                                      <p:tavLst>
                                        <p:tav tm="0">
                                          <p:val>
                                            <p:strVal val="0-#ppt_h/2"/>
                                          </p:val>
                                        </p:tav>
                                        <p:tav tm="100000">
                                          <p:val>
                                            <p:strVal val="#ppt_y"/>
                                          </p:val>
                                        </p:tav>
                                      </p:tavLst>
                                    </p:anim>
                                  </p:childTnLst>
                                </p:cTn>
                              </p:par>
                            </p:childTnLst>
                          </p:cTn>
                        </p:par>
                        <p:par>
                          <p:cTn id="38" fill="hold">
                            <p:stCondLst>
                              <p:cond delay="20000"/>
                            </p:stCondLst>
                            <p:childTnLst>
                              <p:par>
                                <p:cTn id="39" presetID="2" presetClass="entr" presetSubtype="3" fill="hold" grpId="0" nodeType="afterEffect">
                                  <p:stCondLst>
                                    <p:cond delay="0"/>
                                  </p:stCondLst>
                                  <p:childTnLst>
                                    <p:set>
                                      <p:cBhvr>
                                        <p:cTn id="40" dur="1" fill="hold">
                                          <p:stCondLst>
                                            <p:cond delay="0"/>
                                          </p:stCondLst>
                                        </p:cTn>
                                        <p:tgtEl>
                                          <p:spTgt spid="21507">
                                            <p:txEl>
                                              <p:pRg st="7" end="7"/>
                                            </p:txEl>
                                          </p:spTgt>
                                        </p:tgtEl>
                                        <p:attrNameLst>
                                          <p:attrName>style.visibility</p:attrName>
                                        </p:attrNameLst>
                                      </p:cBhvr>
                                      <p:to>
                                        <p:strVal val="visible"/>
                                      </p:to>
                                    </p:set>
                                    <p:anim calcmode="lin" valueType="num">
                                      <p:cBhvr additive="base">
                                        <p:cTn id="41" dur="3000" fill="hold"/>
                                        <p:tgtEl>
                                          <p:spTgt spid="21507">
                                            <p:txEl>
                                              <p:pRg st="7" end="7"/>
                                            </p:txEl>
                                          </p:spTgt>
                                        </p:tgtEl>
                                        <p:attrNameLst>
                                          <p:attrName>ppt_x</p:attrName>
                                        </p:attrNameLst>
                                      </p:cBhvr>
                                      <p:tavLst>
                                        <p:tav tm="0">
                                          <p:val>
                                            <p:strVal val="1+#ppt_w/2"/>
                                          </p:val>
                                        </p:tav>
                                        <p:tav tm="100000">
                                          <p:val>
                                            <p:strVal val="#ppt_x"/>
                                          </p:val>
                                        </p:tav>
                                      </p:tavLst>
                                    </p:anim>
                                    <p:anim calcmode="lin" valueType="num">
                                      <p:cBhvr additive="base">
                                        <p:cTn id="42" dur="3000" fill="hold"/>
                                        <p:tgtEl>
                                          <p:spTgt spid="21507">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8" grpId="0" animBg="1"/>
    </p:bldLst>
  </p:timing>
</p:sld>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691</TotalTime>
  <Words>2070</Words>
  <Application>Microsoft Office PowerPoint</Application>
  <PresentationFormat>On-screen Show (4:3)</PresentationFormat>
  <Paragraphs>238</Paragraphs>
  <Slides>32</Slides>
  <Notes>0</Notes>
  <HiddenSlides>0</HiddenSlides>
  <MMClips>0</MMClips>
  <ScaleCrop>false</ScaleCrop>
  <HeadingPairs>
    <vt:vector size="4" baseType="variant">
      <vt:variant>
        <vt:lpstr>Theme</vt:lpstr>
      </vt:variant>
      <vt:variant>
        <vt:i4>12</vt:i4>
      </vt:variant>
      <vt:variant>
        <vt:lpstr>Slide Titles</vt:lpstr>
      </vt:variant>
      <vt:variant>
        <vt:i4>32</vt:i4>
      </vt:variant>
    </vt:vector>
  </HeadingPairs>
  <TitlesOfParts>
    <vt:vector size="44" baseType="lpstr">
      <vt:lpstr>Office Theme</vt:lpstr>
      <vt:lpstr>Trek</vt:lpstr>
      <vt:lpstr>Concourse</vt:lpstr>
      <vt:lpstr>Solstice</vt:lpstr>
      <vt:lpstr>Median</vt:lpstr>
      <vt:lpstr>Urban</vt:lpstr>
      <vt:lpstr>Opulent</vt:lpstr>
      <vt:lpstr>Apex</vt:lpstr>
      <vt:lpstr>Oriel</vt:lpstr>
      <vt:lpstr>1_Trek</vt:lpstr>
      <vt:lpstr>1_Concourse</vt:lpstr>
      <vt:lpstr>1_Solstice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karuna bhawan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 D. Maitra</dc:creator>
  <cp:lastModifiedBy>B. D. Maitra</cp:lastModifiedBy>
  <cp:revision>146</cp:revision>
  <dcterms:created xsi:type="dcterms:W3CDTF">2013-08-27T02:42:34Z</dcterms:created>
  <dcterms:modified xsi:type="dcterms:W3CDTF">2013-09-12T08:23:37Z</dcterms:modified>
</cp:coreProperties>
</file>